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4" r:id="rId1"/>
    <p:sldMasterId id="2147484262" r:id="rId2"/>
  </p:sldMasterIdLst>
  <p:notesMasterIdLst>
    <p:notesMasterId r:id="rId39"/>
  </p:notesMasterIdLst>
  <p:handoutMasterIdLst>
    <p:handoutMasterId r:id="rId40"/>
  </p:handoutMasterIdLst>
  <p:sldIdLst>
    <p:sldId id="322" r:id="rId3"/>
    <p:sldId id="382" r:id="rId4"/>
    <p:sldId id="383" r:id="rId5"/>
    <p:sldId id="309" r:id="rId6"/>
    <p:sldId id="375" r:id="rId7"/>
    <p:sldId id="381" r:id="rId8"/>
    <p:sldId id="429" r:id="rId9"/>
    <p:sldId id="327" r:id="rId10"/>
    <p:sldId id="417" r:id="rId11"/>
    <p:sldId id="349" r:id="rId12"/>
    <p:sldId id="377" r:id="rId13"/>
    <p:sldId id="368" r:id="rId14"/>
    <p:sldId id="384" r:id="rId15"/>
    <p:sldId id="364" r:id="rId16"/>
    <p:sldId id="385" r:id="rId17"/>
    <p:sldId id="418" r:id="rId18"/>
    <p:sldId id="428" r:id="rId19"/>
    <p:sldId id="430" r:id="rId20"/>
    <p:sldId id="431" r:id="rId21"/>
    <p:sldId id="423" r:id="rId22"/>
    <p:sldId id="419" r:id="rId23"/>
    <p:sldId id="421" r:id="rId24"/>
    <p:sldId id="355" r:id="rId25"/>
    <p:sldId id="386" r:id="rId26"/>
    <p:sldId id="425" r:id="rId27"/>
    <p:sldId id="387" r:id="rId28"/>
    <p:sldId id="388" r:id="rId29"/>
    <p:sldId id="389" r:id="rId30"/>
    <p:sldId id="390" r:id="rId31"/>
    <p:sldId id="391" r:id="rId32"/>
    <p:sldId id="394" r:id="rId33"/>
    <p:sldId id="392" r:id="rId34"/>
    <p:sldId id="397" r:id="rId35"/>
    <p:sldId id="408" r:id="rId36"/>
    <p:sldId id="406" r:id="rId37"/>
    <p:sldId id="367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1FF"/>
    <a:srgbClr val="EFD5BC"/>
    <a:srgbClr val="D08438"/>
    <a:srgbClr val="86C157"/>
    <a:srgbClr val="F92BBE"/>
    <a:srgbClr val="2FA3EE"/>
    <a:srgbClr val="A35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>
      <p:cViewPr>
        <p:scale>
          <a:sx n="90" d="100"/>
          <a:sy n="90" d="100"/>
        </p:scale>
        <p:origin x="-80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DA19F-BF9E-4A86-A748-45756F6BC8D6}" type="datetimeFigureOut">
              <a:rPr lang="tr-TR" smtClean="0"/>
              <a:t>08.03.2021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9431-1862-4AF5-BFB5-4F86569D2D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16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55F8-1146-4155-ADD9-3994AF4050BE}" type="datetimeFigureOut">
              <a:rPr lang="tr-TR" smtClean="0"/>
              <a:t>08.03.2021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A73D-EFE3-4F11-9370-1DFFA3A029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26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_S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574800"/>
            <a:ext cx="27813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91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drap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60A8A587-E2FE-CC4C-A2E1-789A183BF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 b="39873"/>
          <a:stretch/>
        </p:blipFill>
        <p:spPr>
          <a:xfrm>
            <a:off x="4776952" y="-648400"/>
            <a:ext cx="4367048" cy="7522166"/>
          </a:xfrm>
          <a:prstGeom prst="rect">
            <a:avLst/>
          </a:prstGeom>
        </p:spPr>
      </p:pic>
      <p:sp>
        <p:nvSpPr>
          <p:cNvPr id="14" name="Metin kutusu 13"/>
          <p:cNvSpPr txBox="1"/>
          <p:nvPr userDrawn="1"/>
        </p:nvSpPr>
        <p:spPr>
          <a:xfrm>
            <a:off x="4675500" y="1587066"/>
            <a:ext cx="3518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T.C.SAĞLIK BAKANLIĞI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STRATEJİ GELİŞTİRME BAŞKANLIĞI</a:t>
            </a:r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52" y="116874"/>
            <a:ext cx="1163792" cy="1554276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/>
          </p:nvPr>
        </p:nvSpPr>
        <p:spPr>
          <a:xfrm>
            <a:off x="3543300" y="2985440"/>
            <a:ext cx="5379720" cy="683393"/>
          </a:xfrm>
          <a:effectLst>
            <a:reflection blurRad="114300" stA="52000" endA="300" endPos="35000" dir="5400000" sy="-100000" algn="bl" rotWithShape="0"/>
          </a:effectLst>
        </p:spPr>
        <p:txBody>
          <a:bodyPr wrap="none" bIns="0" anchor="t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8" name="Alt Başlık 2"/>
          <p:cNvSpPr>
            <a:spLocks noGrp="1"/>
          </p:cNvSpPr>
          <p:nvPr>
            <p:ph type="subTitle" idx="1"/>
          </p:nvPr>
        </p:nvSpPr>
        <p:spPr>
          <a:xfrm>
            <a:off x="3543300" y="3776899"/>
            <a:ext cx="5379720" cy="305818"/>
          </a:xfrm>
          <a:effectLst>
            <a:reflection blurRad="6350" stA="52000" endA="300" endPos="63000" dir="5400000" sy="-100000" algn="bl" rotWithShape="0"/>
          </a:effectLst>
        </p:spPr>
        <p:txBody>
          <a:bodyPr bIns="0"/>
          <a:lstStyle>
            <a:lvl1pPr marL="0" indent="0" algn="ctr">
              <a:buNone/>
              <a:defRPr sz="1800">
                <a:solidFill>
                  <a:schemeClr val="bg1"/>
                </a:solidFill>
                <a:effectLst>
                  <a:reflection blurRad="254000" stA="21000" endPos="65000" dist="50800" dir="5400000" sy="-100000" algn="bl" rotWithShape="0"/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83508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 userDrawn="1"/>
        </p:nvSpPr>
        <p:spPr>
          <a:xfrm>
            <a:off x="0" y="1855168"/>
            <a:ext cx="9141619" cy="30678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7000">
                <a:schemeClr val="accent2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 b="39873"/>
          <a:stretch/>
        </p:blipFill>
        <p:spPr>
          <a:xfrm>
            <a:off x="4776952" y="-648400"/>
            <a:ext cx="4367048" cy="752216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2" y="24492"/>
            <a:ext cx="751884" cy="1004162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/>
          </p:nvPr>
        </p:nvSpPr>
        <p:spPr>
          <a:xfrm>
            <a:off x="1143000" y="2916460"/>
            <a:ext cx="6858000" cy="683393"/>
          </a:xfrm>
          <a:effectLst>
            <a:reflection blurRad="114300" stA="52000" endA="300" endPos="35000" dir="5400000" sy="-100000" algn="bl" rotWithShape="0"/>
          </a:effectLst>
        </p:spPr>
        <p:txBody>
          <a:bodyPr wrap="none" bIns="0" anchor="t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18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707919"/>
            <a:ext cx="6858000" cy="305818"/>
          </a:xfrm>
          <a:effectLst>
            <a:reflection blurRad="6350" stA="52000" endA="300" endPos="63000" dir="5400000" sy="-100000" algn="bl" rotWithShape="0"/>
          </a:effectLst>
        </p:spPr>
        <p:txBody>
          <a:bodyPr bIns="0"/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reflection blurRad="254000" stA="21000" endPos="65000" dist="50800" dir="5400000" sy="-100000" algn="bl" rotWithShape="0"/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69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123777" y="1334814"/>
            <a:ext cx="8898898" cy="50215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9328" y="20385"/>
            <a:ext cx="7897795" cy="52143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DC0C15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r="695" b="80861"/>
          <a:stretch/>
        </p:blipFill>
        <p:spPr>
          <a:xfrm>
            <a:off x="1225" y="570082"/>
            <a:ext cx="9144000" cy="371191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461455" y="303761"/>
            <a:ext cx="677873" cy="903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t="9256" r="22838" b="3934"/>
          <a:stretch/>
        </p:blipFill>
        <p:spPr>
          <a:xfrm>
            <a:off x="498220" y="354072"/>
            <a:ext cx="604343" cy="803209"/>
          </a:xfrm>
          <a:prstGeom prst="rect">
            <a:avLst/>
          </a:prstGeom>
        </p:spPr>
      </p:pic>
      <p:sp>
        <p:nvSpPr>
          <p:cNvPr id="14" name="Metin kutusu 13"/>
          <p:cNvSpPr txBox="1"/>
          <p:nvPr userDrawn="1"/>
        </p:nvSpPr>
        <p:spPr>
          <a:xfrm>
            <a:off x="5755663" y="611320"/>
            <a:ext cx="3204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b="1" dirty="0">
                <a:solidFill>
                  <a:prstClr val="white"/>
                </a:solidFill>
                <a:latin typeface="Myriad Pro" panose="020B0503030403020204" pitchFamily="34" charset="0"/>
              </a:rPr>
              <a:t>Strateji Geliştirme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0089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F41AAC5-9689-1844-94F8-374E2558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040926A1-2049-B94E-AB2D-A5A3F5949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EEFD-3B84-5E40-B880-6D259D79DEE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dirty="0">
                <a:solidFill>
                  <a:prstClr val="black">
                    <a:tint val="75000"/>
                  </a:prstClr>
                </a:solidFill>
              </a:rPr>
              <a:t>/33</a:t>
            </a:r>
          </a:p>
        </p:txBody>
      </p:sp>
    </p:spTree>
    <p:extLst>
      <p:ext uri="{BB962C8B-B14F-4D97-AF65-F5344CB8AC3E}">
        <p14:creationId xmlns:p14="http://schemas.microsoft.com/office/powerpoint/2010/main" val="7366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B15265-A18D-47A5-850A-4160FD148E3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5279A3-A0E6-4F45-AC13-E754200C321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4000">
              <a:srgbClr val="FAFAFA"/>
            </a:gs>
            <a:gs pos="0">
              <a:srgbClr val="FBFBFB"/>
            </a:gs>
            <a:gs pos="100000">
              <a:srgbClr val="F4F4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dirty="0">
                <a:solidFill>
                  <a:prstClr val="black">
                    <a:tint val="75000"/>
                  </a:prstClr>
                </a:solidFill>
              </a:rPr>
              <a:t>/33</a:t>
            </a:r>
          </a:p>
        </p:txBody>
      </p:sp>
      <p:sp>
        <p:nvSpPr>
          <p:cNvPr id="7" name="Slayt Numarası Yer Tutucusu 12"/>
          <p:cNvSpPr txBox="1">
            <a:spLocks/>
          </p:cNvSpPr>
          <p:nvPr userDrawn="1"/>
        </p:nvSpPr>
        <p:spPr>
          <a:xfrm>
            <a:off x="8403431" y="6394451"/>
            <a:ext cx="619125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‹#›</a:t>
            </a:fld>
            <a:r>
              <a:rPr lang="tr-TR" dirty="0" smtClean="0"/>
              <a:t>/22</a:t>
            </a: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28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28650" y="476674"/>
            <a:ext cx="7886700" cy="5700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b="1" dirty="0" smtClean="0">
              <a:latin typeface="+mj-lt"/>
            </a:endParaRPr>
          </a:p>
          <a:p>
            <a:pPr marL="0" indent="0" algn="ctr">
              <a:buNone/>
            </a:pPr>
            <a:endParaRPr lang="tr-TR" sz="3200" b="1" dirty="0" smtClean="0">
              <a:solidFill>
                <a:schemeClr val="accent1">
                  <a:lumMod val="75000"/>
                </a:schemeClr>
              </a:solidFill>
              <a:cs typeface="Times New Roman"/>
            </a:endParaRP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İÇ KONTROL SİSTEMİ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cs typeface="Times New Roman"/>
            </a:endParaRPr>
          </a:p>
          <a:p>
            <a:pPr marL="0" indent="0" algn="ctr">
              <a:buNone/>
            </a:pPr>
            <a:endParaRPr lang="tr-TR" b="1" dirty="0">
              <a:latin typeface="+mj-lt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KOCAELİ İL SAĞLIK MÜDÜRLÜĞÜ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DESTEK HİZMETLERİ BAŞKANLIĞI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8823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4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332658"/>
            <a:ext cx="7886700" cy="104764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Kamu İç Kontrol Standartları</a:t>
            </a:r>
            <a:r>
              <a:rPr lang="tr-TR" sz="3200" b="1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/>
            </a:r>
            <a:br>
              <a:rPr lang="tr-TR" sz="3200" b="1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08912" cy="511256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ct val="20000"/>
              </a:spcBef>
              <a:buClr>
                <a:srgbClr val="AA2B1E"/>
              </a:buClr>
              <a:buSzPct val="150000"/>
              <a:buNone/>
              <a:defRPr/>
            </a:pPr>
            <a:r>
              <a:rPr lang="tr-TR" altLang="tr-TR" sz="2600" dirty="0" smtClean="0">
                <a:solidFill>
                  <a:prstClr val="black"/>
                </a:solidFill>
              </a:rPr>
              <a:t>	</a:t>
            </a:r>
            <a:endParaRPr lang="tr-TR" altLang="tr-TR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ct val="95000"/>
              <a:buNone/>
              <a:defRPr/>
            </a:pPr>
            <a:r>
              <a:rPr lang="tr-TR" altLang="tr-TR" sz="2000" dirty="0" smtClean="0">
                <a:solidFill>
                  <a:prstClr val="black"/>
                </a:solidFill>
              </a:rPr>
              <a:t>İdarelerin iç </a:t>
            </a:r>
            <a:r>
              <a:rPr lang="tr-TR" altLang="tr-TR" sz="2000" dirty="0">
                <a:solidFill>
                  <a:prstClr val="black"/>
                </a:solidFill>
              </a:rPr>
              <a:t>kontrol sistemlerinin oluşturulmasında, izlenmesinde ve değerlendirilmesinde temel yönetim kurallarını gösterir. </a:t>
            </a:r>
            <a:endParaRPr lang="tr-TR" altLang="tr-TR" sz="2000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4" y="2420888"/>
            <a:ext cx="879224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260650"/>
            <a:ext cx="7886700" cy="72880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Kamu İç Kontrol Standartları</a:t>
            </a:r>
            <a:r>
              <a:rPr lang="tr-TR" sz="3200" b="1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/>
            </a:r>
            <a:br>
              <a:rPr lang="tr-TR" sz="3200" b="1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</a:br>
            <a:endParaRPr lang="tr-TR" sz="3200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9918" y="1772816"/>
            <a:ext cx="684076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355" y="158219"/>
            <a:ext cx="8785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İç Kontrol Eylem Planı İzleme Ve Değerlendirme Programı</a:t>
            </a:r>
          </a:p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 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28023" y="6415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(İl</a:t>
            </a:r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Sağlık Müdürlüklerince Yapılan İç Kontrol Çalışmalarının Takibi </a:t>
            </a:r>
          </a:p>
          <a:p>
            <a:pPr lvl="0" algn="ctr"/>
            <a:r>
              <a:rPr lang="tr-TR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 Program Üzerinden yapılmaktadır</a:t>
            </a:r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.)</a:t>
            </a:r>
            <a:endParaRPr lang="tr-TR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83" y="1844824"/>
            <a:ext cx="86409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5" y="1556792"/>
            <a:ext cx="8928992" cy="530120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12381" y="332656"/>
            <a:ext cx="8785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İç Kontrol Eylem Planı İzleme Ve Değerlendirme Programı</a:t>
            </a:r>
          </a:p>
          <a:p>
            <a:pPr algn="ctr"/>
            <a:r>
              <a:rPr lang="tr-TR" sz="2400" b="1" dirty="0" smtClean="0">
                <a:solidFill>
                  <a:srgbClr val="5B9BD5">
                    <a:lumMod val="75000"/>
                  </a:srgbClr>
                </a:solidFill>
                <a:latin typeface="Calibri Light"/>
              </a:rPr>
              <a:t> </a:t>
            </a:r>
            <a:endParaRPr lang="tr-TR" sz="2400" b="1" dirty="0">
              <a:solidFill>
                <a:srgbClr val="5B9BD5">
                  <a:lumMod val="75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74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9502" y="188642"/>
            <a:ext cx="8719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Müdürlüğümüzce Yapılan İç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Kontrol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Çalışmaları Web Sayfamızda Yer Almaktadır.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80366"/>
            <a:ext cx="8107421" cy="507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2021-2022 Kamu İç kontrol Standartlarına Uyum Eylem Planına Göre 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2021 Yılında Güncellenecek 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Formlar ve Yapılacak Çalışmalar</a:t>
            </a:r>
          </a:p>
        </p:txBody>
      </p:sp>
    </p:spTree>
    <p:extLst>
      <p:ext uri="{BB962C8B-B14F-4D97-AF65-F5344CB8AC3E}">
        <p14:creationId xmlns:p14="http://schemas.microsoft.com/office/powerpoint/2010/main" val="23589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 txBox="1">
            <a:spLocks/>
          </p:cNvSpPr>
          <p:nvPr/>
        </p:nvSpPr>
        <p:spPr>
          <a:xfrm>
            <a:off x="467543" y="332656"/>
            <a:ext cx="7897795" cy="477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DC0C1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2400" b="1" dirty="0" smtClean="0">
                <a:solidFill>
                  <a:srgbClr val="D34817">
                    <a:lumMod val="75000"/>
                  </a:srgbClr>
                </a:solidFill>
                <a:latin typeface="Segoe UI"/>
              </a:rPr>
              <a:t>Formlar Arası İlişkiler</a:t>
            </a:r>
            <a:endParaRPr lang="tr-TR" sz="2400" b="1" dirty="0">
              <a:solidFill>
                <a:srgbClr val="D34817">
                  <a:lumMod val="75000"/>
                </a:srgbClr>
              </a:solidFill>
              <a:latin typeface="Segoe U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704856" cy="57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b="1" dirty="0" smtClean="0">
                <a:solidFill>
                  <a:schemeClr val="accent1">
                    <a:lumMod val="75000"/>
                  </a:schemeClr>
                </a:solidFill>
              </a:rPr>
              <a:t>Yapılacak Eğitimler </a:t>
            </a:r>
            <a:endParaRPr lang="tr-TR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39552" y="1844824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İl Sağlık Müdürlüğünde çalışan personele yönelik olarak İç Kontrol Sistemi, Kamu İç Kontrol Standartlarına Uyum Eylem Planı ve işleyişine ilişkin eğitimlerin yapılması.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Yönetici tarafından kurumsallaşma kapsamında personeli ile toplantı düzenlemesi.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Muhasebe yetkilileri tarafından görev alanı ile ilgili sık karşılaşılan sorunlar hakkında yılda en az bir defa ilgili İl </a:t>
            </a:r>
            <a:r>
              <a:rPr lang="tr-TR" dirty="0">
                <a:solidFill>
                  <a:prstClr val="black"/>
                </a:solidFill>
              </a:rPr>
              <a:t>S</a:t>
            </a:r>
            <a:r>
              <a:rPr lang="tr-TR" dirty="0" smtClean="0">
                <a:solidFill>
                  <a:prstClr val="black"/>
                </a:solidFill>
              </a:rPr>
              <a:t>ağlık Müdürlüğü / Hastane / ADSM personeline eğitim verilmesi.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Standart Dosya Planı kodlarına ilişkin eğitim düzenlenmesi.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b="1" dirty="0" smtClean="0">
                <a:solidFill>
                  <a:schemeClr val="accent1">
                    <a:lumMod val="75000"/>
                  </a:schemeClr>
                </a:solidFill>
              </a:rPr>
              <a:t>Yapılacak Bilgilendirmeler</a:t>
            </a:r>
            <a:endParaRPr lang="tr-TR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39552" y="2060848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Etik davranış ilkelerinin tüm personele e-posta olarak gönderilmesi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Etik davranış </a:t>
            </a:r>
            <a:r>
              <a:rPr lang="tr-TR" dirty="0" smtClean="0">
                <a:solidFill>
                  <a:prstClr val="black"/>
                </a:solidFill>
              </a:rPr>
              <a:t>ilkeleri doğrultusunda Etik Slogan (mesaj) belirlenerek </a:t>
            </a:r>
            <a:r>
              <a:rPr lang="tr-TR" dirty="0">
                <a:solidFill>
                  <a:prstClr val="black"/>
                </a:solidFill>
              </a:rPr>
              <a:t>tüm personele e-posta olarak </a:t>
            </a:r>
            <a:r>
              <a:rPr lang="tr-TR" dirty="0" smtClean="0">
                <a:solidFill>
                  <a:prstClr val="black"/>
                </a:solidFill>
              </a:rPr>
              <a:t>gönderilmesi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Bakanlığımız Misyon ve Vizyonunun personelce benimsenmesine yönelik olarak vizyon ve misyonunun tüm </a:t>
            </a:r>
            <a:r>
              <a:rPr lang="tr-TR" dirty="0">
                <a:solidFill>
                  <a:prstClr val="black"/>
                </a:solidFill>
              </a:rPr>
              <a:t>personele e-posta olarak </a:t>
            </a:r>
            <a:r>
              <a:rPr lang="tr-TR" dirty="0" smtClean="0">
                <a:solidFill>
                  <a:prstClr val="black"/>
                </a:solidFill>
              </a:rPr>
              <a:t>gönderilmesi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b="1" dirty="0" smtClean="0">
                <a:solidFill>
                  <a:schemeClr val="accent1">
                    <a:lumMod val="75000"/>
                  </a:schemeClr>
                </a:solidFill>
              </a:rPr>
              <a:t>Yapılacak Diğer Çalışmalar </a:t>
            </a:r>
            <a:endParaRPr lang="tr-TR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5536" y="1988840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İç Kontrole Yönelik farkındalığın arttırılması için elektronik yayınların yapılması (Elektronik Broşür, Video, vb.)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İldeki en az yüz yataklı bir hastanenin mali iş süreçlerinin oluşturulması.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Personele yönelik yılda bir kez olmak üzere memnuniyet anketi yapılması , sonuçların </a:t>
            </a:r>
            <a:r>
              <a:rPr lang="tr-TR" dirty="0" err="1" smtClean="0">
                <a:solidFill>
                  <a:prstClr val="black"/>
                </a:solidFill>
              </a:rPr>
              <a:t>değrelendirilerek</a:t>
            </a:r>
            <a:r>
              <a:rPr lang="tr-TR" dirty="0" smtClean="0">
                <a:solidFill>
                  <a:prstClr val="black"/>
                </a:solidFill>
              </a:rPr>
              <a:t> raporlanması.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Başkanlık düzeyinde İç Kontrol Soru Formunun uygulanarak Strateji Geliştirme Başkanlığı’na bildirilmesi.</a:t>
            </a: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Sağlık Bakanlığı Misyonu ve Vizyonu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4"/>
            <a:ext cx="37703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9553" y="164536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Misyon: </a:t>
            </a:r>
            <a:r>
              <a:rPr lang="tr-TR" dirty="0"/>
              <a:t> “İnsan merkezli yaklaşımla birey ve toplumun sağlık hakkını ve sağlığını en üst düzeyde korumak, sağlık sorunlarına zamanında, uygun ve etkili çözümleri yüksek hizmet kalitesiyle sunmak.” 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3529" y="573325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Vizyon: </a:t>
            </a:r>
            <a:r>
              <a:rPr lang="tr-TR" dirty="0"/>
              <a:t>“Sağlıklı hayat tarzının benimsendiği, herkesin sağlık hakkına kolaylıkla ve yüksek hizmet kalitesiyle eriştiği bir Türkiye.” 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5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975648" y="188640"/>
            <a:ext cx="31683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Başkanlık Düzeyinde 3 Aylık Durum Raporu 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" y="44624"/>
            <a:ext cx="4324559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39594" y="1988840"/>
            <a:ext cx="4662316" cy="634947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tr-TR" b="1" i="1" dirty="0">
                <a:solidFill>
                  <a:prstClr val="black"/>
                </a:solidFill>
              </a:rPr>
              <a:t>Sağlık Bakanlığı Taşra Teşkilatı Kadro Standartları ile Çalışma Usul ve Esaslarına Dair Yönerge’ de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00786"/>
            <a:ext cx="4740854" cy="2004002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>
            <a:off x="4911531" y="4373943"/>
            <a:ext cx="380812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Düz Bağlayıcı 9"/>
          <p:cNvCxnSpPr/>
          <p:nvPr/>
        </p:nvCxnSpPr>
        <p:spPr>
          <a:xfrm>
            <a:off x="4911532" y="4597555"/>
            <a:ext cx="380812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" name="Düz Bağlayıcı 14"/>
          <p:cNvCxnSpPr/>
          <p:nvPr/>
        </p:nvCxnSpPr>
        <p:spPr>
          <a:xfrm>
            <a:off x="8697564" y="4360119"/>
            <a:ext cx="0" cy="23743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06" y="4373943"/>
            <a:ext cx="19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91673" y="260648"/>
            <a:ext cx="29523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Genel Bilgilendirme Dosyası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206"/>
            <a:ext cx="475252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11" y="3933056"/>
            <a:ext cx="4355976" cy="213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12161" y="9378"/>
            <a:ext cx="2952328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Yönetim Kararlılık Beyanı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" y="0"/>
            <a:ext cx="599566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104336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İş Takvimi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128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İş Süreçleri Tanımlama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8769"/>
            <a:ext cx="8496944" cy="524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92080" y="228600"/>
            <a:ext cx="3473968" cy="9906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İş Akış Şemaları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9" y="404664"/>
            <a:ext cx="5113399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4766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302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Sorumluluk Matrisi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7820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779912" cy="9906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Görev/İş Tanımı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5" y="0"/>
            <a:ext cx="5543889" cy="70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4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Görev / İş Dağılım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775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906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Süreç Risklerinin Belirleme ve Kontrol Faaliyetleri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7992888" cy="52191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1086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Kocaeli İl Sağlık Müdürlüğü Teşkilat Şeması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62716"/>
            <a:ext cx="8064896" cy="47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589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906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Risk Envanteri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Risk Haritası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9774"/>
            <a:ext cx="8640960" cy="4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5004049" y="116632"/>
            <a:ext cx="3875680" cy="9906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Risk Değerlendirme Raporu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46449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95" y="2535464"/>
            <a:ext cx="44970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240360" cy="9906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Rapor Döküm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" y="1556792"/>
            <a:ext cx="907014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1572"/>
            <a:ext cx="7488832" cy="13255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Eğitim Toplantı Katılım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Resim 5" descr="AAAAAAAAAAAAAA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849" r="3448" b="9149"/>
          <a:stretch>
            <a:fillRect/>
          </a:stretch>
        </p:blipFill>
        <p:spPr bwMode="auto">
          <a:xfrm>
            <a:off x="13052425" y="2503488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44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44209" y="9378"/>
            <a:ext cx="25202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Mutemetlik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şlemleri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enetim Tutanağı Formu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1926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-108520" y="1340770"/>
            <a:ext cx="8229600" cy="4525963"/>
          </a:xfr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tr-TR" altLang="tr-TR" sz="6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tr-TR" altLang="tr-TR" sz="6000" dirty="0">
                <a:solidFill>
                  <a:prstClr val="black"/>
                </a:solidFill>
                <a:latin typeface="Comic Sans MS" pitchFamily="66" charset="0"/>
              </a:rPr>
              <a:t>	 </a:t>
            </a:r>
            <a:r>
              <a:rPr lang="tr-TR" altLang="tr-TR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TEŞEKKÜRLER</a:t>
            </a:r>
            <a:endParaRPr lang="tr-TR" altLang="tr-TR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6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"/>
            <a:ext cx="7886700" cy="10527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İç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Kontrol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Nedir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CC6D4B2-409F-40B4-B557-474766D51D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1" y="1196752"/>
            <a:ext cx="8136904" cy="5328592"/>
          </a:xfrm>
        </p:spPr>
        <p:txBody>
          <a:bodyPr>
            <a:noAutofit/>
          </a:bodyPr>
          <a:lstStyle/>
          <a:p>
            <a:pPr algn="just"/>
            <a:endParaRPr lang="tr-TR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tr-TR" sz="2000" dirty="0" smtClean="0"/>
              <a:t>	Kurumların hedeflerine ulaşması ve misyonlarını gerçekleştirmesi, bu yolda ilerlerken önlerine çıkabilecek belirsizliklerin en aza indirilmesi amacıyla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2000" dirty="0" smtClean="0"/>
              <a:t>uygulanan süreçtir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sz="2000" dirty="0" smtClean="0"/>
              <a:t>Başka bir ifade ile; Kurumun yönetimi ve personeli tarafından hayata geçirilen , belirlenmiş hedeflere ulaşmasında ve misyonunu gerçekleştirmesinde makul bir güvence sağlamak üzere tasarlanmış ve kurumun genelini etkileyen bütünleşmiş bir süreçtir.</a:t>
            </a:r>
          </a:p>
          <a:p>
            <a:pPr marL="0" indent="0" algn="just">
              <a:buNone/>
            </a:pPr>
            <a:r>
              <a:rPr lang="tr-TR" sz="2000" dirty="0" smtClean="0"/>
              <a:t>	</a:t>
            </a:r>
            <a:r>
              <a:rPr lang="tr-TR" sz="2000" b="1" dirty="0" smtClean="0"/>
              <a:t>Risk esasına dayanmakla birlikte; idarenin mali ve mali olmayan tüm süreçlerini kapsar, sadece yazılı </a:t>
            </a:r>
            <a:r>
              <a:rPr lang="tr-TR" sz="2000" b="1" dirty="0" err="1" smtClean="0"/>
              <a:t>dökümanlara</a:t>
            </a:r>
            <a:r>
              <a:rPr lang="tr-TR" sz="2000" b="1" dirty="0" smtClean="0"/>
              <a:t> (form, belge, el kitabı vb.) dayanmaz.</a:t>
            </a:r>
            <a:endParaRPr lang="tr-TR" sz="2000" b="1" dirty="0"/>
          </a:p>
          <a:p>
            <a:pPr marL="0" indent="0" algn="just">
              <a:buNone/>
            </a:pPr>
            <a:r>
              <a:rPr lang="tr-TR" dirty="0"/>
              <a:t>	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539553" y="260650"/>
            <a:ext cx="7759823" cy="785799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İç Kontrolde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Dört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Temel Hedef</a:t>
            </a:r>
          </a:p>
        </p:txBody>
      </p:sp>
      <p:sp>
        <p:nvSpPr>
          <p:cNvPr id="6147" name="2 İçerik Yer Tutucusu"/>
          <p:cNvSpPr>
            <a:spLocks noGrp="1"/>
          </p:cNvSpPr>
          <p:nvPr>
            <p:ph sz="quarter" idx="1"/>
          </p:nvPr>
        </p:nvSpPr>
        <p:spPr>
          <a:xfrm>
            <a:off x="1303765" y="1643050"/>
            <a:ext cx="6482999" cy="4930788"/>
          </a:xfrm>
        </p:spPr>
        <p:txBody>
          <a:bodyPr/>
          <a:lstStyle/>
          <a:p>
            <a:pPr marL="355600" lvl="1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1">
              <a:buFont typeface="Georgia" pitchFamily="18" charset="0"/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1">
              <a:buFont typeface="Georgia" pitchFamily="18" charset="0"/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1">
              <a:buFont typeface="Georgia" pitchFamily="18" charset="0"/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1">
              <a:buFont typeface="Georgia" pitchFamily="18" charset="0"/>
              <a:buNone/>
            </a:pP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55576" y="1700810"/>
            <a:ext cx="8208912" cy="4571483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700" lvl="1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tr-TR" sz="2000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1104900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Uygunluk</a:t>
            </a:r>
            <a:r>
              <a:rPr lang="tr-TR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(yasalara ve yönetmeliklere) </a:t>
            </a:r>
          </a:p>
          <a:p>
            <a:pPr marL="1104900" lvl="1" indent="-4572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Faaliyetlerin düzenli olması </a:t>
            </a:r>
            <a:r>
              <a:rPr lang="tr-TR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(etik kurallarına uygun, ekonomik, verimli ve etkin)</a:t>
            </a:r>
          </a:p>
          <a:p>
            <a:pPr marL="1104900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Hesap verme sorumluluğu </a:t>
            </a:r>
            <a:r>
              <a:rPr lang="tr-TR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(raporlama) </a:t>
            </a:r>
          </a:p>
          <a:p>
            <a:pPr marL="1104900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Kaynakları koruma</a:t>
            </a:r>
          </a:p>
          <a:p>
            <a:pPr marL="804863" lvl="1" indent="-157163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Georgia" pitchFamily="18" charset="0"/>
              <a:buChar char="–"/>
            </a:pPr>
            <a:endParaRPr lang="tr-TR" sz="2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İç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ontrol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 Sisteminin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ağlayacağı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aydalar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0" y="4490444"/>
            <a:ext cx="2929116" cy="1472264"/>
          </a:xfrm>
          <a:prstGeom prst="wedgeEllipseCallout">
            <a:avLst>
              <a:gd name="adj1" fmla="val 33066"/>
              <a:gd name="adj2" fmla="val 60141"/>
            </a:avLst>
          </a:prstGeom>
          <a:solidFill>
            <a:srgbClr val="EFD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Pct val="80000"/>
            </a:pPr>
            <a:r>
              <a:rPr lang="tr-TR" dirty="0" smtClean="0">
                <a:solidFill>
                  <a:schemeClr val="tx1"/>
                </a:solidFill>
                <a:cs typeface="Times New Roman" pitchFamily="18" charset="0"/>
              </a:rPr>
              <a:t>Yönetimi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dış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denetime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hazır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kılar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hesap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verebilirliği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güçlendirir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Oval Belirtme Çizgisi 5"/>
          <p:cNvSpPr/>
          <p:nvPr/>
        </p:nvSpPr>
        <p:spPr>
          <a:xfrm>
            <a:off x="4597792" y="1556794"/>
            <a:ext cx="4354509" cy="995061"/>
          </a:xfrm>
          <a:prstGeom prst="wedgeEllipseCallout">
            <a:avLst/>
          </a:prstGeom>
          <a:solidFill>
            <a:srgbClr val="86C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Pct val="80000"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Yeni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yönetici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personelin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adaptasyon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verim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alınabilme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süresini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kısaltır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Oval Belirtme Çizgisi 6"/>
          <p:cNvSpPr/>
          <p:nvPr/>
        </p:nvSpPr>
        <p:spPr>
          <a:xfrm>
            <a:off x="6635480" y="4869160"/>
            <a:ext cx="2350473" cy="1377804"/>
          </a:xfrm>
          <a:prstGeom prst="wedgeEllipseCallout">
            <a:avLst>
              <a:gd name="adj1" fmla="val -43917"/>
              <a:gd name="adj2" fmla="val 509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Pct val="80000"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Kurumsallaşma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kurumsal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yönetimi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güçlendiri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r.</a:t>
            </a:r>
          </a:p>
        </p:txBody>
      </p:sp>
      <p:sp>
        <p:nvSpPr>
          <p:cNvPr id="8" name="Oval Belirtme Çizgisi 7"/>
          <p:cNvSpPr/>
          <p:nvPr/>
        </p:nvSpPr>
        <p:spPr>
          <a:xfrm>
            <a:off x="83894" y="1692981"/>
            <a:ext cx="4310061" cy="722682"/>
          </a:xfrm>
          <a:prstGeom prst="wedgeEllipseCallout">
            <a:avLst>
              <a:gd name="adj1" fmla="val 32452"/>
              <a:gd name="adj2" fmla="val 8604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Pct val="80000"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Risklerin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kayıp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gerçekleşmeden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önlenmesini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sağlar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Oval Belirtme Çizgisi 8"/>
          <p:cNvSpPr/>
          <p:nvPr/>
        </p:nvSpPr>
        <p:spPr>
          <a:xfrm>
            <a:off x="5261874" y="3738475"/>
            <a:ext cx="3882126" cy="810894"/>
          </a:xfrm>
          <a:prstGeom prst="wedgeEllipseCallout">
            <a:avLst>
              <a:gd name="adj1" fmla="val -13986"/>
              <a:gd name="adj2" fmla="val 76924"/>
            </a:avLst>
          </a:prstGeom>
          <a:solidFill>
            <a:srgbClr val="93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SzPct val="80000"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Kurum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genelinde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görev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sorumlulukları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netleştirir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" name="Oval Belirtme Çizgisi 9"/>
          <p:cNvSpPr/>
          <p:nvPr/>
        </p:nvSpPr>
        <p:spPr>
          <a:xfrm>
            <a:off x="4597792" y="2714405"/>
            <a:ext cx="4294689" cy="807323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SzPct val="80000"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İş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akışlarını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uygulamaları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standartlara bağlar.</a:t>
            </a:r>
          </a:p>
        </p:txBody>
      </p:sp>
      <p:sp>
        <p:nvSpPr>
          <p:cNvPr id="11" name="Oval Belirtme Çizgisi 10"/>
          <p:cNvSpPr/>
          <p:nvPr/>
        </p:nvSpPr>
        <p:spPr>
          <a:xfrm>
            <a:off x="15986" y="2791896"/>
            <a:ext cx="4349820" cy="1459663"/>
          </a:xfrm>
          <a:prstGeom prst="wedgeEllipseCallout">
            <a:avLst>
              <a:gd name="adj1" fmla="val 19988"/>
              <a:gd name="adj2" fmla="val 78525"/>
            </a:avLst>
          </a:prstGeom>
          <a:solidFill>
            <a:srgbClr val="D084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SzPct val="80000"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Üst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yönetimin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kurum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performansını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izlemesini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düşük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performansın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nedenlerini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sorgulamasını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sağlar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11" y="4589211"/>
            <a:ext cx="3552330" cy="22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3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İç Kontrolü Kimler Uygular ?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886700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buClr>
                <a:prstClr val="black"/>
              </a:buClr>
              <a:buNone/>
            </a:pPr>
            <a:r>
              <a:rPr lang="tr-TR" sz="2400" dirty="0">
                <a:solidFill>
                  <a:prstClr val="black"/>
                </a:solidFill>
              </a:rPr>
              <a:t>İç kontrol tüm personelin görevinin bir parçasıdır. </a:t>
            </a:r>
            <a:r>
              <a:rPr lang="tr-TR" sz="2400" b="1" dirty="0">
                <a:solidFill>
                  <a:prstClr val="black"/>
                </a:solidFill>
              </a:rPr>
              <a:t>Kurumda çalışan herkes</a:t>
            </a:r>
            <a:r>
              <a:rPr lang="tr-TR" sz="2400" dirty="0">
                <a:solidFill>
                  <a:prstClr val="black"/>
                </a:solidFill>
              </a:rPr>
              <a:t> iç kontrol sisteminin hayata geçirilmesinde rol oynar. </a:t>
            </a:r>
            <a:endParaRPr lang="tr-TR" sz="2400" dirty="0" smtClean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20000"/>
              </a:lnSpc>
              <a:buClr>
                <a:prstClr val="black"/>
              </a:buClr>
              <a:buNone/>
            </a:pPr>
            <a:r>
              <a:rPr lang="tr-TR" sz="2400" dirty="0" smtClean="0">
                <a:solidFill>
                  <a:prstClr val="black"/>
                </a:solidFill>
              </a:rPr>
              <a:t>İç </a:t>
            </a:r>
            <a:r>
              <a:rPr lang="tr-TR" sz="2400" dirty="0">
                <a:solidFill>
                  <a:prstClr val="black"/>
                </a:solidFill>
              </a:rPr>
              <a:t>kontrol yalnızca bir birimdeki personelin yürüteceği bir görev değildir. Kurumda çalışan herkesin yürüttüğü faaliyetlerin içine yerleşmiş bir süreçtir. Bu nedenle ilave bir iş ya da görev olarak düşünülmemelidir</a:t>
            </a:r>
            <a:r>
              <a:rPr lang="tr-TR" sz="2400" dirty="0">
                <a:solidFill>
                  <a:srgbClr val="AABED7">
                    <a:lumMod val="50000"/>
                  </a:srgb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tr-TR" dirty="0"/>
          </a:p>
        </p:txBody>
      </p:sp>
      <p:pic>
        <p:nvPicPr>
          <p:cNvPr id="4" name="Picture 2" descr="C:\Users\OKAN ALTU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03" y="4653136"/>
            <a:ext cx="326819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107504" y="244849"/>
            <a:ext cx="903649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Neden Etkin Bir İç Kontrol Sistemi </a:t>
            </a:r>
          </a:p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Kurmak  Gerekiyor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772818"/>
            <a:ext cx="6336704" cy="4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112568" cy="576064"/>
          </a:xfrm>
        </p:spPr>
        <p:txBody>
          <a:bodyPr anchor="t">
            <a:normAutofit fontScale="90000"/>
          </a:bodyPr>
          <a:lstStyle/>
          <a:p>
            <a:r>
              <a:rPr lang="tr-TR" sz="3100" b="1" dirty="0">
                <a:solidFill>
                  <a:schemeClr val="accent1">
                    <a:lumMod val="75000"/>
                  </a:schemeClr>
                </a:solidFill>
              </a:rPr>
              <a:t>İç Kontrol Sistemi Mevzuatı</a:t>
            </a:r>
            <a:r>
              <a:rPr lang="tr-TR" sz="2100" dirty="0"/>
              <a:t/>
            </a:r>
            <a:br>
              <a:rPr lang="tr-TR" sz="2100" dirty="0"/>
            </a:br>
            <a:r>
              <a:rPr lang="tr-TR" sz="4200" dirty="0">
                <a:solidFill>
                  <a:srgbClr val="FF0000"/>
                </a:solidFill>
              </a:rPr>
              <a:t/>
            </a:r>
            <a:br>
              <a:rPr lang="tr-TR" sz="4200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625251E-815B-4B08-B205-DA7256FD37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5" b="14496"/>
          <a:stretch/>
        </p:blipFill>
        <p:spPr>
          <a:xfrm>
            <a:off x="-308841" y="1412934"/>
            <a:ext cx="9757576" cy="455751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3ABB3E51-E4C4-4429-8655-0B61CA9321F6}"/>
              </a:ext>
            </a:extLst>
          </p:cNvPr>
          <p:cNvSpPr txBox="1"/>
          <p:nvPr/>
        </p:nvSpPr>
        <p:spPr>
          <a:xfrm>
            <a:off x="158716" y="2397438"/>
            <a:ext cx="1033135" cy="100426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r" defTabSz="801555"/>
            <a:r>
              <a:rPr lang="tr-T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5018 sayılı Kamu Mali Yönetim ve Kontrol Kanunu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9AFB8477-5279-4144-BFF0-8E7CBDEBC749}"/>
              </a:ext>
            </a:extLst>
          </p:cNvPr>
          <p:cNvSpPr txBox="1"/>
          <p:nvPr/>
        </p:nvSpPr>
        <p:spPr>
          <a:xfrm>
            <a:off x="407758" y="3765683"/>
            <a:ext cx="1355930" cy="35793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/>
            <a:r>
              <a:rPr lang="tr-TR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10.12.2003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84AB333C-AAEC-42F5-AD63-85F3844CE3AE}"/>
              </a:ext>
            </a:extLst>
          </p:cNvPr>
          <p:cNvSpPr txBox="1"/>
          <p:nvPr/>
        </p:nvSpPr>
        <p:spPr>
          <a:xfrm>
            <a:off x="1389067" y="4546234"/>
            <a:ext cx="1091694" cy="100426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r" defTabSz="801555"/>
            <a:r>
              <a:rPr lang="tr-TR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 Kontrol ve Ön Mali Kontrole İlişkin Usul ve Esaslar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3CF6D1CA-143F-4C7E-951C-61202D0FE2A6}"/>
              </a:ext>
            </a:extLst>
          </p:cNvPr>
          <p:cNvSpPr txBox="1"/>
          <p:nvPr/>
        </p:nvSpPr>
        <p:spPr>
          <a:xfrm>
            <a:off x="1835772" y="3765683"/>
            <a:ext cx="1391190" cy="35793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/>
            <a:r>
              <a:rPr lang="tr-T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31.12.2005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49752996-50F3-4221-A32F-74B67F1A1725}"/>
              </a:ext>
            </a:extLst>
          </p:cNvPr>
          <p:cNvSpPr txBox="1"/>
          <p:nvPr/>
        </p:nvSpPr>
        <p:spPr>
          <a:xfrm>
            <a:off x="2883903" y="2490968"/>
            <a:ext cx="1096531" cy="819603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r" defTabSz="801555"/>
            <a:r>
              <a:rPr lang="tr-T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İç Kontrol Standartları Tebliğ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A5366DEB-C83E-4250-BC03-4DE0CB9D44ED}"/>
              </a:ext>
            </a:extLst>
          </p:cNvPr>
          <p:cNvSpPr txBox="1"/>
          <p:nvPr/>
        </p:nvSpPr>
        <p:spPr>
          <a:xfrm>
            <a:off x="3226962" y="3761632"/>
            <a:ext cx="1321618" cy="35793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/>
            <a:r>
              <a:rPr lang="tr-T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26.12.2007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E98319D4-991B-4927-A9F9-E5398CDA4C30}"/>
              </a:ext>
            </a:extLst>
          </p:cNvPr>
          <p:cNvSpPr txBox="1"/>
          <p:nvPr/>
        </p:nvSpPr>
        <p:spPr>
          <a:xfrm>
            <a:off x="4037761" y="4501802"/>
            <a:ext cx="1290293" cy="100426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r" defTabSz="801555"/>
            <a:r>
              <a:rPr lang="tr-TR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İç Kontrol Standartlarına Uyum Eylem Planı Rehberi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="" xmlns:a16="http://schemas.microsoft.com/office/drawing/2014/main" id="{FFD1E683-8168-4B26-B8A1-F15DCE90A390}"/>
              </a:ext>
            </a:extLst>
          </p:cNvPr>
          <p:cNvSpPr txBox="1"/>
          <p:nvPr/>
        </p:nvSpPr>
        <p:spPr>
          <a:xfrm>
            <a:off x="4689610" y="3761633"/>
            <a:ext cx="1326627" cy="35793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/>
            <a:r>
              <a:rPr lang="tr-T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04.02.2009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DA3FA400-28FE-40C9-B174-3A282C9F05B8}"/>
              </a:ext>
            </a:extLst>
          </p:cNvPr>
          <p:cNvSpPr txBox="1"/>
          <p:nvPr/>
        </p:nvSpPr>
        <p:spPr>
          <a:xfrm>
            <a:off x="7184994" y="4556142"/>
            <a:ext cx="899390" cy="850380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r" defTabSz="801555"/>
            <a:r>
              <a:rPr lang="tr-TR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İç Kontrol Rehberi</a:t>
            </a:r>
          </a:p>
          <a:p>
            <a:pPr defTabSz="801555"/>
            <a:endParaRPr lang="tr-TR" sz="1400" b="1">
              <a:solidFill>
                <a:prstClr val="black"/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E4E9479F-10F4-4124-B0A3-C1388C0C37C0}"/>
              </a:ext>
            </a:extLst>
          </p:cNvPr>
          <p:cNvSpPr txBox="1"/>
          <p:nvPr/>
        </p:nvSpPr>
        <p:spPr>
          <a:xfrm>
            <a:off x="7434314" y="3755411"/>
            <a:ext cx="1458165" cy="35793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/>
            <a:r>
              <a:rPr lang="tr-TR" sz="1400" b="1" dirty="0">
                <a:solidFill>
                  <a:prstClr val="black"/>
                </a:solidFill>
              </a:rPr>
              <a:t>  </a:t>
            </a:r>
            <a:r>
              <a:rPr lang="tr-T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07.02.2014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="" xmlns:a16="http://schemas.microsoft.com/office/drawing/2014/main" id="{90FC107D-1EEC-433D-9ADA-52503C95BAB6}"/>
              </a:ext>
            </a:extLst>
          </p:cNvPr>
          <p:cNvSpPr txBox="1"/>
          <p:nvPr/>
        </p:nvSpPr>
        <p:spPr>
          <a:xfrm>
            <a:off x="5482650" y="2403067"/>
            <a:ext cx="1337506" cy="1188934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r" defTabSz="801555"/>
            <a:r>
              <a:rPr lang="tr-TR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Maliye Bakanlığı Kamu İç Kontrol Standartlarına Uyum Genelgesi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="" xmlns:a16="http://schemas.microsoft.com/office/drawing/2014/main" id="{2DC940F6-E0E7-49E9-B158-71A76A3A8A3D}"/>
              </a:ext>
            </a:extLst>
          </p:cNvPr>
          <p:cNvSpPr txBox="1"/>
          <p:nvPr/>
        </p:nvSpPr>
        <p:spPr>
          <a:xfrm>
            <a:off x="6011322" y="3761633"/>
            <a:ext cx="1422993" cy="357938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801555"/>
            <a:r>
              <a:rPr lang="tr-TR" sz="1400" b="1" dirty="0">
                <a:solidFill>
                  <a:prstClr val="white"/>
                </a:solidFill>
              </a:rPr>
              <a:t>  </a:t>
            </a:r>
            <a:r>
              <a:rPr lang="tr-T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02.12.2013  </a:t>
            </a:r>
          </a:p>
        </p:txBody>
      </p:sp>
    </p:spTree>
    <p:extLst>
      <p:ext uri="{BB962C8B-B14F-4D97-AF65-F5344CB8AC3E}">
        <p14:creationId xmlns:p14="http://schemas.microsoft.com/office/powerpoint/2010/main" val="28547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sı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Özel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ŞehirHastaneleriSunu_R2.potx" id="{727406B5-28E1-4100-9254-1BBA9DF4DB10}" vid="{074677B7-0B57-43F9-8265-2AF153C7591E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6991</TotalTime>
  <Words>585</Words>
  <Application>Microsoft Office PowerPoint</Application>
  <PresentationFormat>Ekran Gösterisi (4:3)</PresentationFormat>
  <Paragraphs>118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Medyan</vt:lpstr>
      <vt:lpstr>1_Office Teması</vt:lpstr>
      <vt:lpstr>PowerPoint Sunusu</vt:lpstr>
      <vt:lpstr>Sağlık Bakanlığı Misyonu ve Vizyonu</vt:lpstr>
      <vt:lpstr>Kocaeli İl Sağlık Müdürlüğü Teşkilat Şeması</vt:lpstr>
      <vt:lpstr>İç Kontrol Nedir?</vt:lpstr>
      <vt:lpstr>İç Kontrolde Dört Temel Hedef</vt:lpstr>
      <vt:lpstr>İç Kontrol Sisteminin Sağlayacağı Faydalar</vt:lpstr>
      <vt:lpstr>İç Kontrolü Kimler Uygular ?</vt:lpstr>
      <vt:lpstr>PowerPoint Sunusu</vt:lpstr>
      <vt:lpstr>İç Kontrol Sistemi Mevzuatı  </vt:lpstr>
      <vt:lpstr>Kamu İç Kontrol Standartları </vt:lpstr>
      <vt:lpstr>Kamu İç Kontrol Standartları </vt:lpstr>
      <vt:lpstr>PowerPoint Sunusu</vt:lpstr>
      <vt:lpstr>PowerPoint Sunusu</vt:lpstr>
      <vt:lpstr>PowerPoint Sunusu</vt:lpstr>
      <vt:lpstr>PowerPoint Sunusu</vt:lpstr>
      <vt:lpstr>PowerPoint Sunusu</vt:lpstr>
      <vt:lpstr>Yapılacak Eğitimler </vt:lpstr>
      <vt:lpstr>Yapılacak Bilgilendirmeler</vt:lpstr>
      <vt:lpstr>Yapılacak Diğer Çalışmalar </vt:lpstr>
      <vt:lpstr>Başkanlık Düzeyinde 3 Aylık Durum Raporu </vt:lpstr>
      <vt:lpstr>Genel Bilgilendirme Dosyası</vt:lpstr>
      <vt:lpstr>Yönetim Kararlılık Beyanı</vt:lpstr>
      <vt:lpstr>İş Takvimi</vt:lpstr>
      <vt:lpstr>İş Süreçleri Tanımlama Formu</vt:lpstr>
      <vt:lpstr>İş Akış Şemaları</vt:lpstr>
      <vt:lpstr>Sorumluluk Matrisi Formu</vt:lpstr>
      <vt:lpstr>Görev/İş Tanımı Formu</vt:lpstr>
      <vt:lpstr>Görev / İş Dağılım Formu</vt:lpstr>
      <vt:lpstr>Süreç Risklerinin Belirleme ve Kontrol Faaliyetleri Formu</vt:lpstr>
      <vt:lpstr>Risk Envanteri Formu</vt:lpstr>
      <vt:lpstr>Risk Haritası</vt:lpstr>
      <vt:lpstr>Risk Değerlendirme Raporu</vt:lpstr>
      <vt:lpstr>Rapor Döküm Formu</vt:lpstr>
      <vt:lpstr>Eğitim Toplantı Katılım Formu</vt:lpstr>
      <vt:lpstr>Mutemetlik İşlemleri Denetim Tutanağı Formu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Ayşe Alagöz</dc:creator>
  <cp:lastModifiedBy>Ayşe Alagöz</cp:lastModifiedBy>
  <cp:revision>317</cp:revision>
  <dcterms:created xsi:type="dcterms:W3CDTF">2018-05-24T08:53:01Z</dcterms:created>
  <dcterms:modified xsi:type="dcterms:W3CDTF">2021-03-08T12:04:19Z</dcterms:modified>
</cp:coreProperties>
</file>