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98B5C419-8D7C-4644-9975-1203953A6B8D}">
          <p14:sldIdLst>
            <p14:sldId id="256"/>
            <p14:sldId id="257"/>
            <p14:sldId id="258"/>
            <p14:sldId id="259"/>
            <p14:sldId id="260"/>
            <p14:sldId id="261"/>
            <p14:sldId id="262"/>
            <p14:sldId id="263"/>
            <p14:sldId id="264"/>
            <p14:sldId id="265"/>
            <p14:sldId id="266"/>
            <p14:sldId id="267"/>
            <p14:sldId id="268"/>
            <p14:sldId id="269"/>
            <p14:sldId id="270"/>
            <p14:sldId id="271"/>
            <p14:sldId id="272"/>
            <p14:sldId id="273"/>
            <p14:sldId id="274"/>
            <p14:sldId id="275"/>
            <p14:sldId id="27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69" autoAdjust="0"/>
  </p:normalViewPr>
  <p:slideViewPr>
    <p:cSldViewPr>
      <p:cViewPr>
        <p:scale>
          <a:sx n="118" d="100"/>
          <a:sy n="118" d="100"/>
        </p:scale>
        <p:origin x="-1434"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A23720DD-5B6D-40BF-8493-A6B52D484E6B}" type="datetimeFigureOut">
              <a:rPr lang="tr-TR" smtClean="0"/>
              <a:t>09.11.2021</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09.11.2021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09.11.2021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09.11.2021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09.11.2021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t>09.11.2021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A23720DD-5B6D-40BF-8493-A6B52D484E6B}" type="datetimeFigureOut">
              <a:rPr lang="tr-TR" smtClean="0"/>
              <a:t>09.11.2021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A23720DD-5B6D-40BF-8493-A6B52D484E6B}" type="datetimeFigureOut">
              <a:rPr lang="tr-TR" smtClean="0"/>
              <a:t>09.11.2021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09.11.2021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t>09.11.2021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09.11.2021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F302176B-0E47-46AC-8F43-DAB4B8A37D06}" type="slidenum">
              <a:rPr lang="tr-TR" smtClean="0"/>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23720DD-5B6D-40BF-8493-A6B52D484E6B}" type="datetimeFigureOut">
              <a:rPr lang="tr-TR" smtClean="0"/>
              <a:t>09.11.2021</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02176B-0E47-46AC-8F43-DAB4B8A37D06}" type="slidenum">
              <a:rPr lang="tr-TR" smtClean="0"/>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pPr algn="ctr"/>
            <a:r>
              <a:rPr lang="tr-TR"/>
              <a:t>Muhasebe İşlemlerinde Sık Karşılaşılan Sorunlar</a:t>
            </a:r>
            <a:endParaRPr lang="tr-TR" dirty="0"/>
          </a:p>
        </p:txBody>
      </p:sp>
      <p:sp>
        <p:nvSpPr>
          <p:cNvPr id="3" name="Alt Başlık 2"/>
          <p:cNvSpPr>
            <a:spLocks noGrp="1"/>
          </p:cNvSpPr>
          <p:nvPr>
            <p:ph type="subTitle" idx="1"/>
          </p:nvPr>
        </p:nvSpPr>
        <p:spPr/>
        <p:txBody>
          <a:bodyPr/>
          <a:lstStyle/>
          <a:p>
            <a:pPr algn="ctr"/>
            <a:r>
              <a:rPr lang="tr-TR" dirty="0" smtClean="0"/>
              <a:t>Mutemetlik İşlemleri</a:t>
            </a:r>
            <a:endParaRPr lang="tr-TR" dirty="0"/>
          </a:p>
        </p:txBody>
      </p:sp>
      <p:pic>
        <p:nvPicPr>
          <p:cNvPr id="4" name="Resim 3"/>
          <p:cNvPicPr>
            <a:picLocks noChangeAspect="1"/>
          </p:cNvPicPr>
          <p:nvPr/>
        </p:nvPicPr>
        <p:blipFill>
          <a:blip r:embed="rId2"/>
          <a:stretch>
            <a:fillRect/>
          </a:stretch>
        </p:blipFill>
        <p:spPr>
          <a:xfrm>
            <a:off x="3779911" y="2704"/>
            <a:ext cx="1334265" cy="12961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92080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40000" lnSpcReduction="20000"/>
          </a:bodyPr>
          <a:lstStyle/>
          <a:p>
            <a:r>
              <a:rPr lang="tr-TR" b="1" dirty="0"/>
              <a:t>Maaş Ödemeleri</a:t>
            </a:r>
            <a:endParaRPr lang="tr-TR" dirty="0"/>
          </a:p>
          <a:p>
            <a:r>
              <a:rPr lang="tr-TR" dirty="0"/>
              <a:t>Aylık olarak ödenen maaş ödeme belgelerine;</a:t>
            </a:r>
          </a:p>
          <a:p>
            <a:r>
              <a:rPr lang="tr-TR" dirty="0"/>
              <a:t>a) Personel Bildirimi,</a:t>
            </a:r>
          </a:p>
          <a:p>
            <a:r>
              <a:rPr lang="tr-TR" dirty="0"/>
              <a:t>b) Bordro İcmali,</a:t>
            </a:r>
          </a:p>
          <a:p>
            <a:r>
              <a:rPr lang="tr-TR" dirty="0"/>
              <a:t>c) Aylık Bordrosu,</a:t>
            </a:r>
          </a:p>
          <a:p>
            <a:r>
              <a:rPr lang="tr-TR" dirty="0"/>
              <a:t>d) Banka Listesi</a:t>
            </a:r>
          </a:p>
          <a:p>
            <a:r>
              <a:rPr lang="tr-TR" dirty="0"/>
              <a:t>e) Asgari Geçim İndirimi Bordrosu,</a:t>
            </a:r>
          </a:p>
          <a:p>
            <a:r>
              <a:rPr lang="tr-TR" dirty="0"/>
              <a:t>f) Duruma göre sendika kesintisine ait belge,</a:t>
            </a:r>
          </a:p>
          <a:p>
            <a:r>
              <a:rPr lang="tr-TR" dirty="0"/>
              <a:t>g) Duruma göre icra kesintisine ait belge,</a:t>
            </a:r>
          </a:p>
          <a:p>
            <a:r>
              <a:rPr lang="tr-TR" dirty="0"/>
              <a:t>h) Duruma göre diğer kesintilere ait belge,</a:t>
            </a:r>
          </a:p>
          <a:p>
            <a:r>
              <a:rPr lang="tr-TR" dirty="0"/>
              <a:t>i) SGK kesinti listesi,</a:t>
            </a:r>
          </a:p>
          <a:p>
            <a:r>
              <a:rPr lang="tr-TR" dirty="0"/>
              <a:t>j) Diğer Kesinti Listeleri,</a:t>
            </a:r>
          </a:p>
          <a:p>
            <a:r>
              <a:rPr lang="tr-TR" dirty="0"/>
              <a:t>Ödeme belgesine eklenir.</a:t>
            </a:r>
          </a:p>
          <a:p>
            <a:r>
              <a:rPr lang="tr-TR" dirty="0"/>
              <a:t>Sözleşmeli Personel Ücretleri</a:t>
            </a:r>
          </a:p>
          <a:p>
            <a:r>
              <a:rPr lang="tr-TR" dirty="0"/>
              <a:t>Madde 23-Sözleşmeli olarak istihdam edilen personel ücretlerinin ödenmesinde;</a:t>
            </a:r>
          </a:p>
          <a:p>
            <a:r>
              <a:rPr lang="tr-TR" dirty="0"/>
              <a:t>a) Aylık Bordrosu,</a:t>
            </a:r>
          </a:p>
          <a:p>
            <a:r>
              <a:rPr lang="tr-TR" dirty="0"/>
              <a:t>b) Personel Bildirimi,</a:t>
            </a:r>
          </a:p>
          <a:p>
            <a:r>
              <a:rPr lang="tr-TR" dirty="0"/>
              <a:t>c) Bordro İcmal,</a:t>
            </a:r>
          </a:p>
          <a:p>
            <a:r>
              <a:rPr lang="tr-TR" dirty="0"/>
              <a:t>d) Asgari Geçim İndirimi Bordrosu (İndirim yapılmış ise),</a:t>
            </a:r>
          </a:p>
          <a:p>
            <a:r>
              <a:rPr lang="tr-TR" dirty="0"/>
              <a:t>e) Banka Listesi</a:t>
            </a:r>
          </a:p>
          <a:p>
            <a:r>
              <a:rPr lang="tr-TR" dirty="0"/>
              <a:t>f) İcra-Nafaka Kesinti Listesi (varsa),</a:t>
            </a:r>
          </a:p>
          <a:p>
            <a:r>
              <a:rPr lang="tr-TR" dirty="0"/>
              <a:t>g) Sendika Kesinti Listesi (varsa),</a:t>
            </a:r>
          </a:p>
          <a:p>
            <a:r>
              <a:rPr lang="tr-TR" dirty="0"/>
              <a:t>h) Diğer Kesinti Listeleri,</a:t>
            </a:r>
          </a:p>
          <a:p>
            <a:r>
              <a:rPr lang="tr-TR" dirty="0"/>
              <a:t>Ödeme belgesine eklenir.</a:t>
            </a:r>
          </a:p>
          <a:p>
            <a:endParaRPr lang="tr-TR" dirty="0"/>
          </a:p>
        </p:txBody>
      </p:sp>
      <p:sp>
        <p:nvSpPr>
          <p:cNvPr id="4" name="Başlık 1"/>
          <p:cNvSpPr>
            <a:spLocks noGrp="1"/>
          </p:cNvSpPr>
          <p:nvPr>
            <p:ph type="title"/>
          </p:nvPr>
        </p:nvSpPr>
        <p:spPr/>
        <p:txBody>
          <a:bodyPr>
            <a:normAutofit/>
          </a:bodyPr>
          <a:lstStyle/>
          <a:p>
            <a:pPr lvl="0"/>
            <a:r>
              <a:rPr lang="tr-TR" sz="2400" dirty="0"/>
              <a:t>2- Personel ödemelerine dikkat edilmesi gerekenler</a:t>
            </a:r>
          </a:p>
        </p:txBody>
      </p:sp>
    </p:spTree>
    <p:extLst>
      <p:ext uri="{BB962C8B-B14F-4D97-AF65-F5344CB8AC3E}">
        <p14:creationId xmlns:p14="http://schemas.microsoft.com/office/powerpoint/2010/main" val="9954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Sözleşmeli personele sözleşmelerine göre ödenecek tazminat, sosyal yardım, ek çalışma ve diğer ödemelerde, ödemenin çeşidine göre Yönetmeliğin ilgili maddelerinde belirtilen belgeler aranır. Sözleşme ve işe başlama yazısının ilk ödemeye ait ödeme belgesine eklenmesi gerekir.</a:t>
            </a:r>
          </a:p>
          <a:p>
            <a:pPr marL="0" indent="0">
              <a:buNone/>
            </a:pPr>
            <a:endParaRPr lang="tr-TR" dirty="0"/>
          </a:p>
        </p:txBody>
      </p:sp>
      <p:sp>
        <p:nvSpPr>
          <p:cNvPr id="4" name="Başlık 1"/>
          <p:cNvSpPr>
            <a:spLocks noGrp="1"/>
          </p:cNvSpPr>
          <p:nvPr>
            <p:ph type="title"/>
          </p:nvPr>
        </p:nvSpPr>
        <p:spPr/>
        <p:txBody>
          <a:bodyPr>
            <a:normAutofit/>
          </a:bodyPr>
          <a:lstStyle/>
          <a:p>
            <a:pPr lvl="0"/>
            <a:r>
              <a:rPr lang="tr-TR" sz="2400" dirty="0"/>
              <a:t>2- Personel ödemelerine dikkat edilmesi gerekenler</a:t>
            </a:r>
          </a:p>
        </p:txBody>
      </p:sp>
    </p:spTree>
    <p:extLst>
      <p:ext uri="{BB962C8B-B14F-4D97-AF65-F5344CB8AC3E}">
        <p14:creationId xmlns:p14="http://schemas.microsoft.com/office/powerpoint/2010/main" val="3260030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a:t>Aday Çırak, Çırak ve Stajyer Öğrencilerin Ücretleri</a:t>
            </a:r>
            <a:endParaRPr lang="tr-TR" dirty="0"/>
          </a:p>
          <a:p>
            <a:pPr marL="342900" indent="-342900"/>
            <a:r>
              <a:rPr lang="tr-TR" dirty="0"/>
              <a:t>Aday çırak, çırak ve stajyer öğrencilerin ücretlerinin ödenmesinde;</a:t>
            </a:r>
          </a:p>
          <a:p>
            <a:pPr marL="342900" indent="-342900"/>
            <a:r>
              <a:rPr lang="tr-TR" dirty="0"/>
              <a:t>a) Harcama talimatı,</a:t>
            </a:r>
          </a:p>
          <a:p>
            <a:pPr marL="342900" indent="-342900"/>
            <a:r>
              <a:rPr lang="tr-TR" dirty="0"/>
              <a:t>b) Çeşitli Ödemeler Bordrosu,</a:t>
            </a:r>
          </a:p>
          <a:p>
            <a:pPr marL="342900" indent="-342900"/>
            <a:r>
              <a:rPr lang="tr-TR" dirty="0"/>
              <a:t>c) Gereken hallerde puantaj cetveli,</a:t>
            </a:r>
          </a:p>
          <a:p>
            <a:pPr marL="342900" indent="-342900"/>
            <a:r>
              <a:rPr lang="tr-TR" dirty="0"/>
              <a:t>d) Banka Listesi,</a:t>
            </a:r>
          </a:p>
          <a:p>
            <a:pPr marL="342900" indent="-342900"/>
            <a:r>
              <a:rPr lang="tr-TR" dirty="0"/>
              <a:t>Ödeme belgesine eklenir.</a:t>
            </a:r>
          </a:p>
          <a:p>
            <a:pPr marL="0" indent="0">
              <a:buNone/>
            </a:pPr>
            <a:endParaRPr lang="tr-TR" dirty="0"/>
          </a:p>
        </p:txBody>
      </p:sp>
      <p:sp>
        <p:nvSpPr>
          <p:cNvPr id="4" name="Başlık 1"/>
          <p:cNvSpPr>
            <a:spLocks noGrp="1"/>
          </p:cNvSpPr>
          <p:nvPr>
            <p:ph type="title"/>
          </p:nvPr>
        </p:nvSpPr>
        <p:spPr/>
        <p:txBody>
          <a:bodyPr>
            <a:normAutofit/>
          </a:bodyPr>
          <a:lstStyle/>
          <a:p>
            <a:pPr lvl="0"/>
            <a:r>
              <a:rPr lang="tr-TR" sz="2400" dirty="0"/>
              <a:t>2- Personel ödemelerine dikkat edilmesi gerekenler</a:t>
            </a:r>
          </a:p>
        </p:txBody>
      </p:sp>
    </p:spTree>
    <p:extLst>
      <p:ext uri="{BB962C8B-B14F-4D97-AF65-F5344CB8AC3E}">
        <p14:creationId xmlns:p14="http://schemas.microsoft.com/office/powerpoint/2010/main" val="10852617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10000"/>
          </a:bodyPr>
          <a:lstStyle/>
          <a:p>
            <a:r>
              <a:rPr lang="tr-TR" b="1" dirty="0"/>
              <a:t>Ek Çalışma Karşılıkları (Nöbet, İcap Nöbeti, Fazla Çalışma)</a:t>
            </a:r>
            <a:endParaRPr lang="tr-TR" dirty="0"/>
          </a:p>
          <a:p>
            <a:r>
              <a:rPr lang="tr-TR" dirty="0"/>
              <a:t>Fazla çalışma ücretleri ile diğer ek çalışma ücretlerinin ödenmesinde;</a:t>
            </a:r>
          </a:p>
          <a:p>
            <a:r>
              <a:rPr lang="tr-TR" dirty="0"/>
              <a:t>a) Olur</a:t>
            </a:r>
          </a:p>
          <a:p>
            <a:r>
              <a:rPr lang="tr-TR" dirty="0"/>
              <a:t>b) Nöbet Bordrosu,</a:t>
            </a:r>
          </a:p>
          <a:p>
            <a:r>
              <a:rPr lang="tr-TR" dirty="0"/>
              <a:t>c) Fazla çalışma yapan personel ile çalışılan gün ve süreleri gösterir çizelge,</a:t>
            </a:r>
          </a:p>
          <a:p>
            <a:r>
              <a:rPr lang="tr-TR" dirty="0"/>
              <a:t>d) Nöbet Listesi</a:t>
            </a:r>
          </a:p>
          <a:p>
            <a:r>
              <a:rPr lang="tr-TR" dirty="0"/>
              <a:t>e) Banka Listesi</a:t>
            </a:r>
          </a:p>
          <a:p>
            <a:r>
              <a:rPr lang="tr-TR" dirty="0"/>
              <a:t>f) SGK Kesinti Listesi (SGK Prim Kesintisi yapılmışsa),</a:t>
            </a:r>
          </a:p>
          <a:p>
            <a:r>
              <a:rPr lang="tr-TR" dirty="0"/>
              <a:t>g) Diğer Kesinti Listeleri,</a:t>
            </a:r>
          </a:p>
          <a:p>
            <a:r>
              <a:rPr lang="tr-TR" dirty="0"/>
              <a:t>Ödeme belgesine eklenir.</a:t>
            </a:r>
          </a:p>
          <a:p>
            <a:pPr marL="0" indent="0">
              <a:buNone/>
            </a:pPr>
            <a:endParaRPr lang="tr-TR" dirty="0"/>
          </a:p>
        </p:txBody>
      </p:sp>
      <p:sp>
        <p:nvSpPr>
          <p:cNvPr id="4" name="Başlık 1"/>
          <p:cNvSpPr>
            <a:spLocks noGrp="1"/>
          </p:cNvSpPr>
          <p:nvPr>
            <p:ph type="title"/>
          </p:nvPr>
        </p:nvSpPr>
        <p:spPr/>
        <p:txBody>
          <a:bodyPr>
            <a:normAutofit/>
          </a:bodyPr>
          <a:lstStyle/>
          <a:p>
            <a:pPr lvl="0"/>
            <a:r>
              <a:rPr lang="tr-TR" sz="2400" dirty="0"/>
              <a:t>2- Personel ödemelerine dikkat edilmesi gerekenler</a:t>
            </a:r>
          </a:p>
        </p:txBody>
      </p:sp>
    </p:spTree>
    <p:extLst>
      <p:ext uri="{BB962C8B-B14F-4D97-AF65-F5344CB8AC3E}">
        <p14:creationId xmlns:p14="http://schemas.microsoft.com/office/powerpoint/2010/main" val="14981879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70000" lnSpcReduction="20000"/>
          </a:bodyPr>
          <a:lstStyle/>
          <a:p>
            <a:r>
              <a:rPr lang="tr-TR" b="1" dirty="0"/>
              <a:t>Döner Sermaye Ek Ödemesi</a:t>
            </a:r>
            <a:endParaRPr lang="tr-TR" dirty="0"/>
          </a:p>
          <a:p>
            <a:r>
              <a:rPr lang="tr-TR" dirty="0"/>
              <a:t>Döner Sermaye Ek Ödemesinde;</a:t>
            </a:r>
          </a:p>
          <a:p>
            <a:r>
              <a:rPr lang="tr-TR" dirty="0"/>
              <a:t>a) Bordro,</a:t>
            </a:r>
          </a:p>
          <a:p>
            <a:r>
              <a:rPr lang="tr-TR" dirty="0"/>
              <a:t>b) Asgari Geçim İndirimi Bordrosu (İndirim Yapılmış ise), (uygulanmıyor)</a:t>
            </a:r>
          </a:p>
          <a:p>
            <a:r>
              <a:rPr lang="tr-TR" dirty="0"/>
              <a:t>c) Banka Listesi</a:t>
            </a:r>
          </a:p>
          <a:p>
            <a:r>
              <a:rPr lang="tr-TR" dirty="0"/>
              <a:t>d) Olur Yazısı (İl Sağlık Müdürü İmzalı)</a:t>
            </a:r>
          </a:p>
          <a:p>
            <a:r>
              <a:rPr lang="tr-TR" dirty="0"/>
              <a:t>e) Karar defterinin ilgili sayfası (veya onaylı sureti) veya Döner Sermaye Komisyon Tutanağı,</a:t>
            </a:r>
          </a:p>
          <a:p>
            <a:r>
              <a:rPr lang="tr-TR" dirty="0"/>
              <a:t>f) Ödeme kriterleri ve mali parametreleri gösteren liste (çalışılmayan gün listesi, bilimsel yayın</a:t>
            </a:r>
          </a:p>
          <a:p>
            <a:r>
              <a:rPr lang="tr-TR" dirty="0"/>
              <a:t>puanları listesi, riskli birim, ek puan listesi) vb.</a:t>
            </a:r>
          </a:p>
          <a:p>
            <a:r>
              <a:rPr lang="tr-TR" dirty="0"/>
              <a:t>g) İcra-Nafaka Kesinti Listesi (yapılmışsa),</a:t>
            </a:r>
          </a:p>
          <a:p>
            <a:r>
              <a:rPr lang="tr-TR" dirty="0"/>
              <a:t>h) Sendika Kesinti Listesi (yapılmışsa),</a:t>
            </a:r>
          </a:p>
          <a:p>
            <a:r>
              <a:rPr lang="tr-TR" dirty="0"/>
              <a:t>i) Ek ödemeden mahsup edilen tutarlara ilişkin liste,</a:t>
            </a:r>
          </a:p>
          <a:p>
            <a:r>
              <a:rPr lang="tr-TR" dirty="0"/>
              <a:t>j) SGK Bildirgesi (SGK Prim Kesintisi yapılmışsa),</a:t>
            </a:r>
          </a:p>
          <a:p>
            <a:r>
              <a:rPr lang="tr-TR" dirty="0"/>
              <a:t>k) Geçici Görevli Personel için Karşı Kuruma Aktarılan Miktarı Gösterir Liste</a:t>
            </a:r>
          </a:p>
          <a:p>
            <a:endParaRPr lang="tr-TR" dirty="0"/>
          </a:p>
        </p:txBody>
      </p:sp>
      <p:sp>
        <p:nvSpPr>
          <p:cNvPr id="4" name="Başlık 1"/>
          <p:cNvSpPr>
            <a:spLocks noGrp="1"/>
          </p:cNvSpPr>
          <p:nvPr>
            <p:ph type="title"/>
          </p:nvPr>
        </p:nvSpPr>
        <p:spPr/>
        <p:txBody>
          <a:bodyPr>
            <a:normAutofit/>
          </a:bodyPr>
          <a:lstStyle/>
          <a:p>
            <a:pPr lvl="0"/>
            <a:r>
              <a:rPr lang="tr-TR" sz="2400" dirty="0"/>
              <a:t>2- Personel ödemelerine dikkat edilmesi gerekenler</a:t>
            </a:r>
          </a:p>
        </p:txBody>
      </p:sp>
    </p:spTree>
    <p:extLst>
      <p:ext uri="{BB962C8B-B14F-4D97-AF65-F5344CB8AC3E}">
        <p14:creationId xmlns:p14="http://schemas.microsoft.com/office/powerpoint/2010/main" val="37030048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a:t>209 Sayılı Kanun, 375 KHK Sabit Ödeme ve Sözleşmeli Yönetici Sabit Ödemesi</a:t>
            </a:r>
            <a:endParaRPr lang="tr-TR" dirty="0"/>
          </a:p>
          <a:p>
            <a:r>
              <a:rPr lang="tr-TR" dirty="0"/>
              <a:t>Sözleşmeli Yönetici ödemelerinde;</a:t>
            </a:r>
          </a:p>
          <a:p>
            <a:r>
              <a:rPr lang="tr-TR" dirty="0"/>
              <a:t>a) Personel Bildirimi,</a:t>
            </a:r>
          </a:p>
          <a:p>
            <a:r>
              <a:rPr lang="tr-TR" dirty="0"/>
              <a:t>b) Bordro,</a:t>
            </a:r>
          </a:p>
          <a:p>
            <a:r>
              <a:rPr lang="tr-TR" dirty="0"/>
              <a:t>c) Banka Listesi</a:t>
            </a:r>
          </a:p>
          <a:p>
            <a:r>
              <a:rPr lang="tr-TR" dirty="0"/>
              <a:t>d) Diğer Kesinti Listeleri,</a:t>
            </a:r>
          </a:p>
          <a:p>
            <a:r>
              <a:rPr lang="tr-TR" dirty="0"/>
              <a:t>Ödeme belgesine eklenir.</a:t>
            </a:r>
          </a:p>
          <a:p>
            <a:pPr marL="0" indent="0">
              <a:buNone/>
            </a:pPr>
            <a:endParaRPr lang="tr-TR" dirty="0"/>
          </a:p>
        </p:txBody>
      </p:sp>
      <p:sp>
        <p:nvSpPr>
          <p:cNvPr id="4" name="Başlık 1"/>
          <p:cNvSpPr>
            <a:spLocks noGrp="1"/>
          </p:cNvSpPr>
          <p:nvPr>
            <p:ph type="title"/>
          </p:nvPr>
        </p:nvSpPr>
        <p:spPr/>
        <p:txBody>
          <a:bodyPr>
            <a:normAutofit/>
          </a:bodyPr>
          <a:lstStyle/>
          <a:p>
            <a:pPr lvl="0"/>
            <a:r>
              <a:rPr lang="tr-TR" sz="2400" dirty="0"/>
              <a:t>2- Personel ödemelerine dikkat edilmesi gerekenler</a:t>
            </a:r>
          </a:p>
        </p:txBody>
      </p:sp>
    </p:spTree>
    <p:extLst>
      <p:ext uri="{BB962C8B-B14F-4D97-AF65-F5344CB8AC3E}">
        <p14:creationId xmlns:p14="http://schemas.microsoft.com/office/powerpoint/2010/main" val="20107407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a:t>Geçici Görevli Personele Ait Ek Ödemelerde</a:t>
            </a:r>
            <a:endParaRPr lang="tr-TR" dirty="0"/>
          </a:p>
          <a:p>
            <a:r>
              <a:rPr lang="tr-TR" dirty="0"/>
              <a:t>a) Bordro</a:t>
            </a:r>
          </a:p>
          <a:p>
            <a:r>
              <a:rPr lang="tr-TR" dirty="0"/>
              <a:t>b) Ödeme yapılacak miktarın sağlık tesisine yatırıldığına dair Muhasebe İşlem Fişi</a:t>
            </a:r>
          </a:p>
          <a:p>
            <a:r>
              <a:rPr lang="tr-TR" dirty="0"/>
              <a:t>c) Harcama Talimatı veya üst yazı</a:t>
            </a:r>
          </a:p>
          <a:p>
            <a:r>
              <a:rPr lang="tr-TR" dirty="0"/>
              <a:t>d) Banka Listesi</a:t>
            </a:r>
          </a:p>
          <a:p>
            <a:r>
              <a:rPr lang="tr-TR" dirty="0"/>
              <a:t>Ödeme belgesine eklenir.</a:t>
            </a:r>
          </a:p>
          <a:p>
            <a:endParaRPr lang="tr-TR" dirty="0"/>
          </a:p>
        </p:txBody>
      </p:sp>
      <p:sp>
        <p:nvSpPr>
          <p:cNvPr id="4" name="Başlık 1"/>
          <p:cNvSpPr>
            <a:spLocks noGrp="1"/>
          </p:cNvSpPr>
          <p:nvPr>
            <p:ph type="title"/>
          </p:nvPr>
        </p:nvSpPr>
        <p:spPr/>
        <p:txBody>
          <a:bodyPr>
            <a:normAutofit/>
          </a:bodyPr>
          <a:lstStyle/>
          <a:p>
            <a:pPr lvl="0"/>
            <a:r>
              <a:rPr lang="tr-TR" sz="2400" dirty="0"/>
              <a:t>2- Personel ödemelerine dikkat edilmesi gerekenler</a:t>
            </a:r>
          </a:p>
        </p:txBody>
      </p:sp>
    </p:spTree>
    <p:extLst>
      <p:ext uri="{BB962C8B-B14F-4D97-AF65-F5344CB8AC3E}">
        <p14:creationId xmlns:p14="http://schemas.microsoft.com/office/powerpoint/2010/main" val="11201740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r>
              <a:rPr lang="tr-TR" b="1" dirty="0"/>
              <a:t>Yurtiçi Sürekli Görev Yolluğu</a:t>
            </a:r>
            <a:endParaRPr lang="tr-TR" dirty="0"/>
          </a:p>
          <a:p>
            <a:r>
              <a:rPr lang="tr-TR" dirty="0"/>
              <a:t>Madde 29-Sürekli görev yolluğu ödemelerinde;</a:t>
            </a:r>
          </a:p>
          <a:p>
            <a:r>
              <a:rPr lang="tr-TR" dirty="0"/>
              <a:t>a) Atamalarda atama onayı, diğer hallerde harcama talimatı,</a:t>
            </a:r>
          </a:p>
          <a:p>
            <a:r>
              <a:rPr lang="tr-TR" dirty="0"/>
              <a:t>b) Yurtiçi / Yurtdışı Sürekli Görev Yolluğu Bildirimi,</a:t>
            </a:r>
          </a:p>
          <a:p>
            <a:r>
              <a:rPr lang="tr-TR" dirty="0"/>
              <a:t>c) Resmi mesafe haritasında gösterilmeyen yerler için yetkili mercilerden alınacak onaylı mesafe</a:t>
            </a:r>
          </a:p>
          <a:p>
            <a:r>
              <a:rPr lang="tr-TR" dirty="0"/>
              <a:t>cetveli,</a:t>
            </a:r>
          </a:p>
          <a:p>
            <a:r>
              <a:rPr lang="tr-TR" dirty="0"/>
              <a:t>Ödeme belgesine eklenir. (Harcırah hizmetin taalluk ettiği kurum bütçesinden ödenir.)</a:t>
            </a:r>
          </a:p>
          <a:p>
            <a:endParaRPr lang="tr-TR" dirty="0"/>
          </a:p>
        </p:txBody>
      </p:sp>
      <p:sp>
        <p:nvSpPr>
          <p:cNvPr id="4" name="Başlık 1"/>
          <p:cNvSpPr>
            <a:spLocks noGrp="1"/>
          </p:cNvSpPr>
          <p:nvPr>
            <p:ph type="title"/>
          </p:nvPr>
        </p:nvSpPr>
        <p:spPr/>
        <p:txBody>
          <a:bodyPr>
            <a:normAutofit/>
          </a:bodyPr>
          <a:lstStyle/>
          <a:p>
            <a:pPr lvl="0"/>
            <a:r>
              <a:rPr lang="tr-TR" sz="2400" dirty="0"/>
              <a:t>2- Personel ödemelerine dikkat edilmesi gerekenler</a:t>
            </a:r>
          </a:p>
        </p:txBody>
      </p:sp>
    </p:spTree>
    <p:extLst>
      <p:ext uri="{BB962C8B-B14F-4D97-AF65-F5344CB8AC3E}">
        <p14:creationId xmlns:p14="http://schemas.microsoft.com/office/powerpoint/2010/main" val="12668399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77500" lnSpcReduction="20000"/>
          </a:bodyPr>
          <a:lstStyle/>
          <a:p>
            <a:r>
              <a:rPr lang="tr-TR" b="1" dirty="0"/>
              <a:t>Yurtiçi Geçici Görev Yolluğu</a:t>
            </a:r>
            <a:endParaRPr lang="tr-TR" dirty="0"/>
          </a:p>
          <a:p>
            <a:r>
              <a:rPr lang="tr-TR" dirty="0"/>
              <a:t>Geçici görev yolluğu ödemelerinde;</a:t>
            </a:r>
          </a:p>
          <a:p>
            <a:r>
              <a:rPr lang="tr-TR" dirty="0"/>
              <a:t>a) Görevlendirme yazısı veya harcama talimatı,</a:t>
            </a:r>
          </a:p>
          <a:p>
            <a:r>
              <a:rPr lang="tr-TR" dirty="0"/>
              <a:t>b) Yurtiçi / Yurtdışı Geçici Görev Yolluğu Bildirimi,</a:t>
            </a:r>
          </a:p>
          <a:p>
            <a:r>
              <a:rPr lang="tr-TR" dirty="0"/>
              <a:t>c) Yatacak yer temini için ödenen ücretlere ilişkin fatura (Konaklama gideri)</a:t>
            </a:r>
          </a:p>
          <a:p>
            <a:r>
              <a:rPr lang="tr-TR" dirty="0"/>
              <a:t>d) Katılım Belgesi,</a:t>
            </a:r>
          </a:p>
          <a:p>
            <a:r>
              <a:rPr lang="tr-TR" dirty="0"/>
              <a:t>e) Seyahat uçak ile yapılmış ise yolcu bileti (e-bilet), aracı firmadan alınmış ise fatura</a:t>
            </a:r>
          </a:p>
          <a:p>
            <a:r>
              <a:rPr lang="tr-TR" dirty="0"/>
              <a:t>f) Taksi ile yapılan seyahatlerde (belediye hudutları dâhilindeki taksi ücretleri hariç) fatura veya</a:t>
            </a:r>
          </a:p>
          <a:p>
            <a:r>
              <a:rPr lang="tr-TR" dirty="0"/>
              <a:t>perakende satış fişi veya ödeme kaydedici cihazlara ait satış fişinin,</a:t>
            </a:r>
          </a:p>
          <a:p>
            <a:r>
              <a:rPr lang="tr-TR" dirty="0"/>
              <a:t>Ödeme belgesine eklenmesi gerekir.</a:t>
            </a:r>
          </a:p>
          <a:p>
            <a:endParaRPr lang="tr-TR" dirty="0"/>
          </a:p>
        </p:txBody>
      </p:sp>
      <p:sp>
        <p:nvSpPr>
          <p:cNvPr id="4" name="Başlık 1"/>
          <p:cNvSpPr>
            <a:spLocks noGrp="1"/>
          </p:cNvSpPr>
          <p:nvPr>
            <p:ph type="title"/>
          </p:nvPr>
        </p:nvSpPr>
        <p:spPr/>
        <p:txBody>
          <a:bodyPr>
            <a:normAutofit/>
          </a:bodyPr>
          <a:lstStyle/>
          <a:p>
            <a:pPr lvl="0"/>
            <a:r>
              <a:rPr lang="tr-TR" sz="2400" dirty="0"/>
              <a:t>2- Personel ödemelerine dikkat edilmesi gerekenler</a:t>
            </a:r>
          </a:p>
        </p:txBody>
      </p:sp>
    </p:spTree>
    <p:extLst>
      <p:ext uri="{BB962C8B-B14F-4D97-AF65-F5344CB8AC3E}">
        <p14:creationId xmlns:p14="http://schemas.microsoft.com/office/powerpoint/2010/main" val="6392180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a:t>Seminer, Kurs ve Eğitim Hizmeti Alımı</a:t>
            </a:r>
            <a:endParaRPr lang="tr-TR" dirty="0"/>
          </a:p>
          <a:p>
            <a:r>
              <a:rPr lang="tr-TR" dirty="0"/>
              <a:t>Madde 31 – Bir hizmet alımı olan ve 740.06.34 tertibinden ödenen Seminer, Kurs ve Eğitim</a:t>
            </a:r>
          </a:p>
          <a:p>
            <a:r>
              <a:rPr lang="tr-TR" dirty="0"/>
              <a:t>Hizmet Alımı 4734 sayılı Kamu İhale Kanunu Usulleri uygulanmak suretiyle yapılır ve ilgili belgeler ödeme belgesine eklenir.</a:t>
            </a:r>
          </a:p>
          <a:p>
            <a:endParaRPr lang="tr-TR" dirty="0"/>
          </a:p>
        </p:txBody>
      </p:sp>
      <p:sp>
        <p:nvSpPr>
          <p:cNvPr id="4" name="Başlık 1"/>
          <p:cNvSpPr>
            <a:spLocks noGrp="1"/>
          </p:cNvSpPr>
          <p:nvPr>
            <p:ph type="title"/>
          </p:nvPr>
        </p:nvSpPr>
        <p:spPr/>
        <p:txBody>
          <a:bodyPr>
            <a:normAutofit/>
          </a:bodyPr>
          <a:lstStyle/>
          <a:p>
            <a:pPr lvl="0"/>
            <a:r>
              <a:rPr lang="tr-TR" sz="2400" dirty="0"/>
              <a:t>2- Personel ödemelerine dikkat edilmesi gerekenler</a:t>
            </a:r>
          </a:p>
        </p:txBody>
      </p:sp>
    </p:spTree>
    <p:extLst>
      <p:ext uri="{BB962C8B-B14F-4D97-AF65-F5344CB8AC3E}">
        <p14:creationId xmlns:p14="http://schemas.microsoft.com/office/powerpoint/2010/main" val="4255715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a:t>Sorun: </a:t>
            </a:r>
            <a:endParaRPr lang="tr-TR" dirty="0"/>
          </a:p>
          <a:p>
            <a:r>
              <a:rPr lang="tr-TR" dirty="0"/>
              <a:t>Personel ödemeleri ile ilgili yersiz ödemelerde veya kişilerin ücret iadesi yapmasını gerektiren durumlarda(Ör. Ücretsiz izin, emeklilik vb.) işlemlerin bireysel olarak takibine çalışılması muhasebede kişi borcu açılmaması veya ilgilinin ücret iadesi beklenip ardından kişi borcu açılması takip ve tahsilatların sağlıklı yürütülmesine engel olmaktadır.</a:t>
            </a:r>
          </a:p>
          <a:p>
            <a:pPr marL="0" indent="0">
              <a:buNone/>
            </a:pPr>
            <a:endParaRPr lang="tr-TR" dirty="0"/>
          </a:p>
        </p:txBody>
      </p:sp>
      <p:sp>
        <p:nvSpPr>
          <p:cNvPr id="6" name="Başlık 1"/>
          <p:cNvSpPr>
            <a:spLocks noGrp="1"/>
          </p:cNvSpPr>
          <p:nvPr>
            <p:ph type="title"/>
          </p:nvPr>
        </p:nvSpPr>
        <p:spPr/>
        <p:txBody>
          <a:bodyPr>
            <a:normAutofit/>
          </a:bodyPr>
          <a:lstStyle/>
          <a:p>
            <a:pPr lvl="0"/>
            <a:r>
              <a:rPr lang="tr-TR" sz="2400" dirty="0" smtClean="0"/>
              <a:t>1- </a:t>
            </a:r>
            <a:r>
              <a:rPr lang="tr-TR" sz="2400" dirty="0"/>
              <a:t>Personel ödemeleri ile ilgili fazla, yersiz veya haksız oluşan ödemelerin kişi borçlarının takibi.</a:t>
            </a:r>
          </a:p>
        </p:txBody>
      </p:sp>
    </p:spTree>
    <p:extLst>
      <p:ext uri="{BB962C8B-B14F-4D97-AF65-F5344CB8AC3E}">
        <p14:creationId xmlns:p14="http://schemas.microsoft.com/office/powerpoint/2010/main" val="1413765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a:t>İlgili Mevzuat:</a:t>
            </a:r>
            <a:endParaRPr lang="tr-TR" dirty="0"/>
          </a:p>
          <a:p>
            <a:pPr lvl="0"/>
            <a:r>
              <a:rPr lang="tr-TR" dirty="0"/>
              <a:t>Harcama belgeleri Yönetmeliği</a:t>
            </a:r>
          </a:p>
          <a:p>
            <a:pPr lvl="0"/>
            <a:r>
              <a:rPr lang="tr-TR" dirty="0"/>
              <a:t>Sağlık Bakanlığı Muhasebe Uygulama Rehberi</a:t>
            </a:r>
          </a:p>
          <a:p>
            <a:pPr marL="0" indent="0">
              <a:buNone/>
            </a:pPr>
            <a:endParaRPr lang="tr-TR" dirty="0"/>
          </a:p>
        </p:txBody>
      </p:sp>
      <p:sp>
        <p:nvSpPr>
          <p:cNvPr id="4" name="Başlık 1"/>
          <p:cNvSpPr>
            <a:spLocks noGrp="1"/>
          </p:cNvSpPr>
          <p:nvPr>
            <p:ph type="title"/>
          </p:nvPr>
        </p:nvSpPr>
        <p:spPr/>
        <p:txBody>
          <a:bodyPr>
            <a:normAutofit/>
          </a:bodyPr>
          <a:lstStyle/>
          <a:p>
            <a:pPr lvl="0"/>
            <a:r>
              <a:rPr lang="tr-TR" sz="2400" dirty="0"/>
              <a:t>2- Personel ödemelerine dikkat edilmesi gerekenler</a:t>
            </a:r>
          </a:p>
        </p:txBody>
      </p:sp>
    </p:spTree>
    <p:extLst>
      <p:ext uri="{BB962C8B-B14F-4D97-AF65-F5344CB8AC3E}">
        <p14:creationId xmlns:p14="http://schemas.microsoft.com/office/powerpoint/2010/main" val="41870210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a:spLocks noGrp="1"/>
          </p:cNvSpPr>
          <p:nvPr>
            <p:ph idx="1"/>
          </p:nvPr>
        </p:nvSpPr>
        <p:spPr/>
        <p:txBody>
          <a:bodyPr/>
          <a:lstStyle/>
          <a:p>
            <a:pPr marL="0" indent="0" algn="ctr">
              <a:buNone/>
            </a:pPr>
            <a:endParaRPr lang="tr-TR" dirty="0" smtClean="0"/>
          </a:p>
          <a:p>
            <a:pPr marL="0" indent="0" algn="ctr">
              <a:buNone/>
            </a:pPr>
            <a:endParaRPr lang="tr-TR" dirty="0"/>
          </a:p>
          <a:p>
            <a:pPr marL="0" indent="0" algn="ctr">
              <a:buNone/>
            </a:pPr>
            <a:endParaRPr lang="tr-TR" dirty="0" smtClean="0"/>
          </a:p>
          <a:p>
            <a:pPr marL="0" indent="0" algn="ctr">
              <a:buNone/>
            </a:pPr>
            <a:r>
              <a:rPr lang="tr-TR" sz="6000" dirty="0" smtClean="0"/>
              <a:t>Teşekkürler</a:t>
            </a:r>
            <a:endParaRPr lang="tr-TR" sz="6000" dirty="0"/>
          </a:p>
        </p:txBody>
      </p:sp>
    </p:spTree>
    <p:extLst>
      <p:ext uri="{BB962C8B-B14F-4D97-AF65-F5344CB8AC3E}">
        <p14:creationId xmlns:p14="http://schemas.microsoft.com/office/powerpoint/2010/main" val="1052731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a:t>Çözüm: </a:t>
            </a:r>
            <a:endParaRPr lang="tr-TR" dirty="0"/>
          </a:p>
          <a:p>
            <a:r>
              <a:rPr lang="tr-TR" dirty="0" smtClean="0"/>
              <a:t>Fazla, yersiz veya haksız ödemelere ilişkin olarak ilgili idare, kişi veya kurumlarca bildirilen tutarların bekletilmeksizin saymanlık hesaplarına alınarak takip ve tahsiline derhal başlanması, </a:t>
            </a:r>
          </a:p>
          <a:p>
            <a:pPr marL="0" indent="0">
              <a:buNone/>
            </a:pPr>
            <a:endParaRPr lang="tr-TR" dirty="0"/>
          </a:p>
        </p:txBody>
      </p:sp>
      <p:sp>
        <p:nvSpPr>
          <p:cNvPr id="4" name="Başlık 1"/>
          <p:cNvSpPr>
            <a:spLocks noGrp="1"/>
          </p:cNvSpPr>
          <p:nvPr>
            <p:ph type="title"/>
          </p:nvPr>
        </p:nvSpPr>
        <p:spPr/>
        <p:txBody>
          <a:bodyPr>
            <a:normAutofit/>
          </a:bodyPr>
          <a:lstStyle/>
          <a:p>
            <a:pPr lvl="0"/>
            <a:r>
              <a:rPr lang="tr-TR" sz="2400" dirty="0" smtClean="0"/>
              <a:t>1- </a:t>
            </a:r>
            <a:r>
              <a:rPr lang="tr-TR" sz="2400" dirty="0"/>
              <a:t>Personel ödemeleri ile ilgili fazla, yersiz veya haksız oluşan ödemelerin kişi borçlarının takibi.</a:t>
            </a:r>
          </a:p>
        </p:txBody>
      </p:sp>
    </p:spTree>
    <p:extLst>
      <p:ext uri="{BB962C8B-B14F-4D97-AF65-F5344CB8AC3E}">
        <p14:creationId xmlns:p14="http://schemas.microsoft.com/office/powerpoint/2010/main" val="1412343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r>
              <a:rPr lang="tr-TR" dirty="0"/>
              <a:t>MUHASEBAT GENEL MÜDÜRLÜĞÜ GENEL TEBLİĞİ (SIRA NO:16</a:t>
            </a:r>
            <a:r>
              <a:rPr lang="tr-TR" dirty="0" smtClean="0"/>
              <a:t>) ‘da</a:t>
            </a:r>
            <a:endParaRPr lang="tr-TR" dirty="0"/>
          </a:p>
          <a:p>
            <a:pPr marL="365760" lvl="1" indent="0">
              <a:buNone/>
            </a:pPr>
            <a:r>
              <a:rPr lang="tr-TR" dirty="0"/>
              <a:t>« Kişilerden alacakların tahsilinde; Borçlar Kanunu ve Türk Ticaret Kanununa göre faiz ödenmesi gereken hallerde saymanlıkların, 4/12/1984 tarihli ve 3095 sayılı Kanuni Faiz ve Temerrüt Faizine İlişkin Kanun hükümlerine göre faiz uygulamaları gerekmektedir.</a:t>
            </a:r>
          </a:p>
          <a:p>
            <a:pPr marL="365760" lvl="1" indent="0">
              <a:buNone/>
            </a:pPr>
            <a:r>
              <a:rPr lang="tr-TR" dirty="0"/>
              <a:t>Personele fazla ve yersiz ödeme yapıldığının anlaşılması halinde, haksız ödenen tutarların makbuz karşılığı ilgili muhasebe birimine yatırılması sağlanmalıdır. Ayrıca, personele yapılan yersiz ödemede kasıt olup olmadığı araştırılmalı, kasıt varsa gerekli işlemlerin başlatılması sağlanmalıdır. </a:t>
            </a:r>
            <a:r>
              <a:rPr lang="tr-TR" dirty="0" smtClean="0"/>
              <a:t>» hususlarına dikkat edilmelidir.</a:t>
            </a:r>
            <a:endParaRPr lang="tr-TR" dirty="0"/>
          </a:p>
          <a:p>
            <a:pPr marL="0" indent="0">
              <a:buNone/>
            </a:pPr>
            <a:endParaRPr lang="tr-TR" dirty="0"/>
          </a:p>
        </p:txBody>
      </p:sp>
      <p:sp>
        <p:nvSpPr>
          <p:cNvPr id="4" name="Başlık 1"/>
          <p:cNvSpPr>
            <a:spLocks noGrp="1"/>
          </p:cNvSpPr>
          <p:nvPr>
            <p:ph type="title"/>
          </p:nvPr>
        </p:nvSpPr>
        <p:spPr/>
        <p:txBody>
          <a:bodyPr>
            <a:normAutofit/>
          </a:bodyPr>
          <a:lstStyle/>
          <a:p>
            <a:pPr lvl="0"/>
            <a:r>
              <a:rPr lang="tr-TR" sz="2400" dirty="0" smtClean="0"/>
              <a:t>1- </a:t>
            </a:r>
            <a:r>
              <a:rPr lang="tr-TR" sz="2400" dirty="0"/>
              <a:t>Personel ödemeleri ile ilgili fazla, yersiz veya haksız oluşan ödemelerin kişi borçlarının takibi.</a:t>
            </a:r>
          </a:p>
        </p:txBody>
      </p:sp>
    </p:spTree>
    <p:extLst>
      <p:ext uri="{BB962C8B-B14F-4D97-AF65-F5344CB8AC3E}">
        <p14:creationId xmlns:p14="http://schemas.microsoft.com/office/powerpoint/2010/main" val="1870671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a:t>İlgili Mevzuat:</a:t>
            </a:r>
            <a:endParaRPr lang="tr-TR" dirty="0"/>
          </a:p>
          <a:p>
            <a:pPr marL="365760" lvl="1" indent="0">
              <a:buNone/>
            </a:pPr>
            <a:r>
              <a:rPr lang="tr-TR" dirty="0"/>
              <a:t>MUHASEBAT GENEL MÜDÜRLÜĞÜ GENEL TEBLİĞİ (SIRA NO:16)</a:t>
            </a:r>
          </a:p>
          <a:p>
            <a:pPr marL="0" indent="0">
              <a:buNone/>
            </a:pPr>
            <a:endParaRPr lang="tr-TR" dirty="0"/>
          </a:p>
        </p:txBody>
      </p:sp>
      <p:sp>
        <p:nvSpPr>
          <p:cNvPr id="4" name="Başlık 1"/>
          <p:cNvSpPr>
            <a:spLocks noGrp="1"/>
          </p:cNvSpPr>
          <p:nvPr>
            <p:ph type="title"/>
          </p:nvPr>
        </p:nvSpPr>
        <p:spPr/>
        <p:txBody>
          <a:bodyPr>
            <a:normAutofit/>
          </a:bodyPr>
          <a:lstStyle/>
          <a:p>
            <a:pPr lvl="0"/>
            <a:r>
              <a:rPr lang="tr-TR" sz="2400" dirty="0" smtClean="0"/>
              <a:t>1- </a:t>
            </a:r>
            <a:r>
              <a:rPr lang="tr-TR" sz="2400" dirty="0"/>
              <a:t>Personel ödemeleri ile ilgili fazla, yersiz veya haksız oluşan ödemelerin kişi borçlarının takibi.</a:t>
            </a:r>
          </a:p>
        </p:txBody>
      </p:sp>
    </p:spTree>
    <p:extLst>
      <p:ext uri="{BB962C8B-B14F-4D97-AF65-F5344CB8AC3E}">
        <p14:creationId xmlns:p14="http://schemas.microsoft.com/office/powerpoint/2010/main" val="3498620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a:t>Sorun: </a:t>
            </a:r>
            <a:endParaRPr lang="tr-TR" dirty="0"/>
          </a:p>
          <a:p>
            <a:r>
              <a:rPr lang="tr-TR" dirty="0"/>
              <a:t>Ödeme emrine bağlı gönderilen ek evraklarda, sıklıkla olması gereken evrakların eklenmemesi imzasız olarak eklenmesi ve evrakların süresinde muhasebeye iletilmemesi durumlarında muhasebe işlemlerinde aksaklıklara sebebiyet vermektedir.</a:t>
            </a:r>
          </a:p>
          <a:p>
            <a:pPr marL="0" indent="0">
              <a:buNone/>
            </a:pPr>
            <a:endParaRPr lang="tr-TR" dirty="0"/>
          </a:p>
        </p:txBody>
      </p:sp>
      <p:sp>
        <p:nvSpPr>
          <p:cNvPr id="4" name="Başlık 1"/>
          <p:cNvSpPr>
            <a:spLocks noGrp="1"/>
          </p:cNvSpPr>
          <p:nvPr>
            <p:ph type="title"/>
          </p:nvPr>
        </p:nvSpPr>
        <p:spPr/>
        <p:txBody>
          <a:bodyPr>
            <a:normAutofit/>
          </a:bodyPr>
          <a:lstStyle/>
          <a:p>
            <a:pPr lvl="0"/>
            <a:r>
              <a:rPr lang="tr-TR" sz="2400" dirty="0"/>
              <a:t>2</a:t>
            </a:r>
            <a:r>
              <a:rPr lang="tr-TR" sz="2400" dirty="0" smtClean="0"/>
              <a:t>- Personel ödemelerine dikkat edilmesi gerekenler</a:t>
            </a:r>
            <a:endParaRPr lang="tr-TR" sz="2400" dirty="0"/>
          </a:p>
        </p:txBody>
      </p:sp>
    </p:spTree>
    <p:extLst>
      <p:ext uri="{BB962C8B-B14F-4D97-AF65-F5344CB8AC3E}">
        <p14:creationId xmlns:p14="http://schemas.microsoft.com/office/powerpoint/2010/main" val="3375363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55000" lnSpcReduction="20000"/>
          </a:bodyPr>
          <a:lstStyle/>
          <a:p>
            <a:r>
              <a:rPr lang="tr-TR" b="1" dirty="0"/>
              <a:t>Çözüm: </a:t>
            </a:r>
            <a:endParaRPr lang="tr-TR" dirty="0"/>
          </a:p>
          <a:p>
            <a:r>
              <a:rPr lang="tr-TR" b="1" dirty="0"/>
              <a:t>Aylık ve aylıkla birlikte ödenen </a:t>
            </a:r>
            <a:r>
              <a:rPr lang="tr-TR" b="1" dirty="0" err="1"/>
              <a:t>hakedişler</a:t>
            </a:r>
            <a:r>
              <a:rPr lang="tr-TR" b="1" dirty="0"/>
              <a:t> için Aylık Bordrosu ve Personel Bildirimi ile duruma göre ödemenin yapıldığı ilk aya ait ödeme belgesine;</a:t>
            </a:r>
            <a:endParaRPr lang="tr-TR" dirty="0"/>
          </a:p>
          <a:p>
            <a:pPr marL="365760" lvl="1" indent="0">
              <a:buNone/>
            </a:pPr>
            <a:r>
              <a:rPr lang="tr-TR" dirty="0"/>
              <a:t>a) İlk atamalarda, atama onayı ve işe başlama yazısı,</a:t>
            </a:r>
          </a:p>
          <a:p>
            <a:pPr marL="365760" lvl="1" indent="0">
              <a:buNone/>
            </a:pPr>
            <a:r>
              <a:rPr lang="tr-TR" dirty="0"/>
              <a:t>b) Naklen atamalarda, atama onayı, işe başlama yazısı ve Personel Nakil Bildirimi,</a:t>
            </a:r>
          </a:p>
          <a:p>
            <a:pPr marL="365760" lvl="1" indent="0">
              <a:buNone/>
            </a:pPr>
            <a:r>
              <a:rPr lang="tr-TR" dirty="0"/>
              <a:t>c) Terfilerde, terfi onayı (Otomatik olarak yapılan kademe ilerlemelerinde terfi onayı aranmaz.),</a:t>
            </a:r>
          </a:p>
          <a:p>
            <a:pPr marL="365760" lvl="1" indent="0">
              <a:buNone/>
            </a:pPr>
            <a:r>
              <a:rPr lang="tr-TR" dirty="0"/>
              <a:t>d) Görevden uzaklaştırmalarda, yetkili makamın onayı veya yazısı,</a:t>
            </a:r>
          </a:p>
          <a:p>
            <a:pPr marL="365760" lvl="1" indent="0">
              <a:buNone/>
            </a:pPr>
            <a:r>
              <a:rPr lang="tr-TR" dirty="0"/>
              <a:t>e) Görevden uzaklaştırılmış olanların göreve iadelerinde, yetkili makamın onayı ve göreve</a:t>
            </a:r>
          </a:p>
          <a:p>
            <a:pPr marL="365760" lvl="1" indent="0">
              <a:buNone/>
            </a:pPr>
            <a:r>
              <a:rPr lang="tr-TR" dirty="0"/>
              <a:t>başlama yazısı,</a:t>
            </a:r>
          </a:p>
          <a:p>
            <a:pPr marL="365760" lvl="1" indent="0">
              <a:buNone/>
            </a:pPr>
            <a:r>
              <a:rPr lang="tr-TR" dirty="0"/>
              <a:t>f) Görevden uzaklaştırılmış olanların açıkta kaldıkları sürelere ait aylıklarının ödenmesinde,</a:t>
            </a:r>
          </a:p>
          <a:p>
            <a:pPr marL="365760" lvl="1" indent="0">
              <a:buNone/>
            </a:pPr>
            <a:r>
              <a:rPr lang="tr-TR" dirty="0"/>
              <a:t>harcama talimatı,</a:t>
            </a:r>
          </a:p>
          <a:p>
            <a:pPr marL="365760" lvl="1" indent="0">
              <a:buNone/>
            </a:pPr>
            <a:r>
              <a:rPr lang="tr-TR" dirty="0"/>
              <a:t>g) Aylıksız izin ve askerlik dönüşü yeniden işe başlamalarda, işe başlama yazısı,</a:t>
            </a:r>
          </a:p>
          <a:p>
            <a:pPr marL="365760" lvl="1" indent="0">
              <a:buNone/>
            </a:pPr>
            <a:r>
              <a:rPr lang="tr-TR" dirty="0"/>
              <a:t>h) Banka listesi,</a:t>
            </a:r>
          </a:p>
          <a:p>
            <a:pPr marL="365760" lvl="1" indent="0">
              <a:buNone/>
            </a:pPr>
            <a:r>
              <a:rPr lang="tr-TR" dirty="0"/>
              <a:t>i) SGK kesinti listesi (SGK Prim Kesintisi yapılmışsa),</a:t>
            </a:r>
          </a:p>
          <a:p>
            <a:pPr marL="365760" lvl="1" indent="0">
              <a:buNone/>
            </a:pPr>
            <a:r>
              <a:rPr lang="tr-TR" dirty="0"/>
              <a:t>j) Asgari Geçim İndirim Bordrosu,</a:t>
            </a:r>
          </a:p>
          <a:p>
            <a:pPr marL="365760" lvl="1" indent="0">
              <a:buNone/>
            </a:pPr>
            <a:r>
              <a:rPr lang="tr-TR" dirty="0"/>
              <a:t>k) Diğer Kesinti Listeleri eklenir.</a:t>
            </a:r>
          </a:p>
          <a:p>
            <a:pPr marL="365760" lvl="1" indent="0">
              <a:buNone/>
            </a:pPr>
            <a:r>
              <a:rPr lang="tr-TR" dirty="0"/>
              <a:t> </a:t>
            </a:r>
          </a:p>
          <a:p>
            <a:pPr marL="365760" lvl="1" indent="0">
              <a:buNone/>
            </a:pPr>
            <a:r>
              <a:rPr lang="tr-TR" dirty="0"/>
              <a:t>Malî yılın ilk ayına ait ödemelerde, personelin kıdem aylığına esas hizmet sürelerini</a:t>
            </a:r>
          </a:p>
          <a:p>
            <a:pPr marL="365760" lvl="1" indent="0">
              <a:buNone/>
            </a:pPr>
            <a:r>
              <a:rPr lang="tr-TR" dirty="0"/>
              <a:t>gösteren insan kaynakları birimince onaylı listenin ödeme belgesine eklenmesi gerekir. Diğer aylarda ise durumunda değişiklik olanların listesi ödeme belgesine eklenir.</a:t>
            </a:r>
          </a:p>
          <a:p>
            <a:endParaRPr lang="tr-TR" dirty="0"/>
          </a:p>
        </p:txBody>
      </p:sp>
      <p:sp>
        <p:nvSpPr>
          <p:cNvPr id="4" name="Başlık 1"/>
          <p:cNvSpPr>
            <a:spLocks noGrp="1"/>
          </p:cNvSpPr>
          <p:nvPr>
            <p:ph type="title"/>
          </p:nvPr>
        </p:nvSpPr>
        <p:spPr/>
        <p:txBody>
          <a:bodyPr>
            <a:normAutofit/>
          </a:bodyPr>
          <a:lstStyle/>
          <a:p>
            <a:pPr lvl="0"/>
            <a:r>
              <a:rPr lang="tr-TR" sz="2400" dirty="0"/>
              <a:t>2- Personel ödemelerine dikkat edilmesi gerekenler</a:t>
            </a:r>
          </a:p>
        </p:txBody>
      </p:sp>
    </p:spTree>
    <p:extLst>
      <p:ext uri="{BB962C8B-B14F-4D97-AF65-F5344CB8AC3E}">
        <p14:creationId xmlns:p14="http://schemas.microsoft.com/office/powerpoint/2010/main" val="904287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62500" lnSpcReduction="20000"/>
          </a:bodyPr>
          <a:lstStyle/>
          <a:p>
            <a:r>
              <a:rPr lang="tr-TR" b="1" dirty="0"/>
              <a:t>Kamu personeline yapılacak sosyal yardım ödemelerinde, ödemenin çeşidine </a:t>
            </a:r>
            <a:r>
              <a:rPr lang="tr-TR" b="1" dirty="0" smtClean="0"/>
              <a:t>göre aşağıda </a:t>
            </a:r>
            <a:r>
              <a:rPr lang="tr-TR" b="1" dirty="0"/>
              <a:t>belirtilen belgeler aranır</a:t>
            </a:r>
            <a:r>
              <a:rPr lang="tr-TR" b="1" dirty="0" smtClean="0"/>
              <a:t>.</a:t>
            </a:r>
          </a:p>
          <a:p>
            <a:pPr marL="0" indent="0">
              <a:buNone/>
            </a:pPr>
            <a:endParaRPr lang="tr-TR" dirty="0"/>
          </a:p>
          <a:p>
            <a:pPr marL="365760" lvl="1" indent="0">
              <a:buNone/>
            </a:pPr>
            <a:r>
              <a:rPr lang="tr-TR" dirty="0"/>
              <a:t>a) </a:t>
            </a:r>
            <a:r>
              <a:rPr lang="tr-TR" b="1" dirty="0"/>
              <a:t>Aile yardımı:</a:t>
            </a:r>
            <a:r>
              <a:rPr lang="tr-TR" dirty="0"/>
              <a:t> Aylıklarla birlikte ödenen bu yardım, personelin ilk işe girişinde ve nakillerde</a:t>
            </a:r>
          </a:p>
          <a:p>
            <a:pPr marL="365760" lvl="1" indent="0">
              <a:buNone/>
            </a:pPr>
            <a:r>
              <a:rPr lang="tr-TR" dirty="0"/>
              <a:t>alınacak Aile Yardımı Bildirimine dayanılarak ödenir. Bu bildirim, personelin aile</a:t>
            </a:r>
          </a:p>
          <a:p>
            <a:pPr marL="365760" lvl="1" indent="0">
              <a:buNone/>
            </a:pPr>
            <a:r>
              <a:rPr lang="tr-TR" dirty="0"/>
              <a:t>yardımından yararlanan eş veya çocuk durumunda meydana gelen değişiklikler ile yer</a:t>
            </a:r>
          </a:p>
          <a:p>
            <a:pPr marL="365760" lvl="1" indent="0">
              <a:buNone/>
            </a:pPr>
            <a:r>
              <a:rPr lang="tr-TR" dirty="0"/>
              <a:t>değiştirme suretiyle atama halinde yenilenir. Bildirimler, ödeme belgesinin Sayıştay’a</a:t>
            </a:r>
          </a:p>
          <a:p>
            <a:pPr marL="365760" lvl="1" indent="0">
              <a:buNone/>
            </a:pPr>
            <a:r>
              <a:rPr lang="tr-TR" dirty="0"/>
              <a:t>gönderilecek nüshasına eklenir.</a:t>
            </a:r>
          </a:p>
          <a:p>
            <a:pPr marL="365760" lvl="1" indent="0">
              <a:buNone/>
            </a:pPr>
            <a:r>
              <a:rPr lang="tr-TR" dirty="0"/>
              <a:t>b) </a:t>
            </a:r>
            <a:r>
              <a:rPr lang="tr-TR" b="1" dirty="0"/>
              <a:t>Doğum yardımı:</a:t>
            </a:r>
            <a:r>
              <a:rPr lang="tr-TR" dirty="0"/>
              <a:t> Doğum olayının meydana geldiği yeri ve tarihi belirten ilgilinin dilekçesi</a:t>
            </a:r>
          </a:p>
          <a:p>
            <a:pPr marL="365760" lvl="1" indent="0">
              <a:buNone/>
            </a:pPr>
            <a:r>
              <a:rPr lang="tr-TR" dirty="0"/>
              <a:t>ödeme belgesine bağlanır.</a:t>
            </a:r>
          </a:p>
          <a:p>
            <a:pPr marL="365760" lvl="1" indent="0">
              <a:buNone/>
            </a:pPr>
            <a:r>
              <a:rPr lang="tr-TR" dirty="0"/>
              <a:t>c) </a:t>
            </a:r>
            <a:r>
              <a:rPr lang="tr-TR" b="1" dirty="0"/>
              <a:t>Ölüm yardımı:</a:t>
            </a:r>
            <a:r>
              <a:rPr lang="tr-TR" dirty="0"/>
              <a:t> Ölüm olayının meydana geldiği yeri ve tarihi belirten ilgilinin dilekçesi ödeme</a:t>
            </a:r>
          </a:p>
          <a:p>
            <a:pPr marL="365760" lvl="1" indent="0">
              <a:buNone/>
            </a:pPr>
            <a:r>
              <a:rPr lang="tr-TR" dirty="0"/>
              <a:t>belgesine bağlanır. Normal süresinde ölü olarak doğan çocuklar için ödenecek ölüm</a:t>
            </a:r>
          </a:p>
          <a:p>
            <a:pPr marL="365760" lvl="1" indent="0">
              <a:buNone/>
            </a:pPr>
            <a:r>
              <a:rPr lang="tr-TR" dirty="0"/>
              <a:t>yardımında, buna ilişkin raporun da aranması gerekir.</a:t>
            </a:r>
          </a:p>
          <a:p>
            <a:endParaRPr lang="tr-TR" dirty="0"/>
          </a:p>
        </p:txBody>
      </p:sp>
      <p:sp>
        <p:nvSpPr>
          <p:cNvPr id="4" name="Başlık 1"/>
          <p:cNvSpPr>
            <a:spLocks noGrp="1"/>
          </p:cNvSpPr>
          <p:nvPr>
            <p:ph type="title"/>
          </p:nvPr>
        </p:nvSpPr>
        <p:spPr/>
        <p:txBody>
          <a:bodyPr>
            <a:normAutofit/>
          </a:bodyPr>
          <a:lstStyle/>
          <a:p>
            <a:pPr lvl="0"/>
            <a:r>
              <a:rPr lang="tr-TR" sz="2400" dirty="0"/>
              <a:t>2- Personel ödemelerine dikkat edilmesi gerekenler</a:t>
            </a:r>
          </a:p>
        </p:txBody>
      </p:sp>
    </p:spTree>
    <p:extLst>
      <p:ext uri="{BB962C8B-B14F-4D97-AF65-F5344CB8AC3E}">
        <p14:creationId xmlns:p14="http://schemas.microsoft.com/office/powerpoint/2010/main" val="1565080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365760" lvl="1" indent="0">
              <a:buNone/>
            </a:pPr>
            <a:r>
              <a:rPr lang="tr-TR" dirty="0"/>
              <a:t>d) </a:t>
            </a:r>
            <a:r>
              <a:rPr lang="tr-TR" b="1" dirty="0"/>
              <a:t>Giyecek yardımı:</a:t>
            </a:r>
            <a:r>
              <a:rPr lang="tr-TR" dirty="0"/>
              <a:t> Nakden verilmesi gereken giyecek yardımı veya dikiş bedeli ödemelerinde;</a:t>
            </a:r>
          </a:p>
          <a:p>
            <a:pPr marL="365760" lvl="1" indent="0">
              <a:buNone/>
            </a:pPr>
            <a:r>
              <a:rPr lang="tr-TR" dirty="0"/>
              <a:t>1) İlgili mevzuatında belirtilen yetkili makamın onayı,</a:t>
            </a:r>
          </a:p>
          <a:p>
            <a:pPr marL="365760" lvl="1" indent="0">
              <a:buNone/>
            </a:pPr>
            <a:r>
              <a:rPr lang="tr-TR" dirty="0"/>
              <a:t>2) Çeşitli Ödemeler Bordrosu,</a:t>
            </a:r>
          </a:p>
          <a:p>
            <a:pPr marL="365760" lvl="1" indent="0">
              <a:buNone/>
            </a:pPr>
            <a:r>
              <a:rPr lang="tr-TR" dirty="0"/>
              <a:t>3) Ödemenin miktarını gösteren yetkili makamların kararı,</a:t>
            </a:r>
          </a:p>
          <a:p>
            <a:pPr marL="365760" lvl="1" indent="0">
              <a:buNone/>
            </a:pPr>
            <a:r>
              <a:rPr lang="tr-TR" dirty="0"/>
              <a:t>4) Banka Listesi,</a:t>
            </a:r>
          </a:p>
          <a:p>
            <a:pPr marL="365760" lvl="1" indent="0">
              <a:buNone/>
            </a:pPr>
            <a:r>
              <a:rPr lang="tr-TR" dirty="0"/>
              <a:t>Ödeme belgesine eklenir.</a:t>
            </a:r>
          </a:p>
          <a:p>
            <a:pPr marL="0" indent="0">
              <a:buNone/>
            </a:pPr>
            <a:endParaRPr lang="tr-TR" dirty="0"/>
          </a:p>
        </p:txBody>
      </p:sp>
      <p:sp>
        <p:nvSpPr>
          <p:cNvPr id="4" name="Başlık 1"/>
          <p:cNvSpPr>
            <a:spLocks noGrp="1"/>
          </p:cNvSpPr>
          <p:nvPr>
            <p:ph type="title"/>
          </p:nvPr>
        </p:nvSpPr>
        <p:spPr/>
        <p:txBody>
          <a:bodyPr>
            <a:normAutofit/>
          </a:bodyPr>
          <a:lstStyle/>
          <a:p>
            <a:pPr lvl="0"/>
            <a:r>
              <a:rPr lang="tr-TR" sz="2400" dirty="0"/>
              <a:t>2- Personel ödemelerine dikkat edilmesi gerekenler</a:t>
            </a:r>
          </a:p>
        </p:txBody>
      </p:sp>
    </p:spTree>
    <p:extLst>
      <p:ext uri="{BB962C8B-B14F-4D97-AF65-F5344CB8AC3E}">
        <p14:creationId xmlns:p14="http://schemas.microsoft.com/office/powerpoint/2010/main" val="42354221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TotalTime>
  <Words>1418</Words>
  <Application>Microsoft Office PowerPoint</Application>
  <PresentationFormat>Ekran Gösterisi (4:3)</PresentationFormat>
  <Paragraphs>164</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Akış</vt:lpstr>
      <vt:lpstr>Muhasebe İşlemlerinde Sık Karşılaşılan Sorunlar</vt:lpstr>
      <vt:lpstr>1- Personel ödemeleri ile ilgili fazla, yersiz veya haksız oluşan ödemelerin kişi borçlarının takibi.</vt:lpstr>
      <vt:lpstr>1- Personel ödemeleri ile ilgili fazla, yersiz veya haksız oluşan ödemelerin kişi borçlarının takibi.</vt:lpstr>
      <vt:lpstr>1- Personel ödemeleri ile ilgili fazla, yersiz veya haksız oluşan ödemelerin kişi borçlarının takibi.</vt:lpstr>
      <vt:lpstr>1- Personel ödemeleri ile ilgili fazla, yersiz veya haksız oluşan ödemelerin kişi borçlarının takibi.</vt:lpstr>
      <vt:lpstr>2- Personel ödemelerine dikkat edilmesi gerekenler</vt:lpstr>
      <vt:lpstr>2- Personel ödemelerine dikkat edilmesi gerekenler</vt:lpstr>
      <vt:lpstr>2- Personel ödemelerine dikkat edilmesi gerekenler</vt:lpstr>
      <vt:lpstr>2- Personel ödemelerine dikkat edilmesi gerekenler</vt:lpstr>
      <vt:lpstr>2- Personel ödemelerine dikkat edilmesi gerekenler</vt:lpstr>
      <vt:lpstr>2- Personel ödemelerine dikkat edilmesi gerekenler</vt:lpstr>
      <vt:lpstr>2- Personel ödemelerine dikkat edilmesi gerekenler</vt:lpstr>
      <vt:lpstr>2- Personel ödemelerine dikkat edilmesi gerekenler</vt:lpstr>
      <vt:lpstr>2- Personel ödemelerine dikkat edilmesi gerekenler</vt:lpstr>
      <vt:lpstr>2- Personel ödemelerine dikkat edilmesi gerekenler</vt:lpstr>
      <vt:lpstr>2- Personel ödemelerine dikkat edilmesi gerekenler</vt:lpstr>
      <vt:lpstr>2- Personel ödemelerine dikkat edilmesi gerekenler</vt:lpstr>
      <vt:lpstr>2- Personel ödemelerine dikkat edilmesi gerekenler</vt:lpstr>
      <vt:lpstr>2- Personel ödemelerine dikkat edilmesi gerekenler</vt:lpstr>
      <vt:lpstr>2- Personel ödemelerine dikkat edilmesi gerekenler</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yusufsaymanlik</dc:creator>
  <cp:lastModifiedBy>Ayşe Alagöz</cp:lastModifiedBy>
  <cp:revision>9</cp:revision>
  <dcterms:created xsi:type="dcterms:W3CDTF">2021-04-05T07:34:52Z</dcterms:created>
  <dcterms:modified xsi:type="dcterms:W3CDTF">2021-11-09T12:38:23Z</dcterms:modified>
</cp:coreProperties>
</file>